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74" r:id="rId7"/>
    <p:sldId id="277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73" r:id="rId16"/>
    <p:sldId id="270" r:id="rId17"/>
    <p:sldId id="271" r:id="rId18"/>
    <p:sldId id="275" r:id="rId19"/>
    <p:sldId id="276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dk1">
                <a:tint val="88500"/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Foglio1!$A$2:$A$7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100</c:v>
                </c:pt>
                <c:pt idx="1">
                  <c:v>50</c:v>
                </c:pt>
                <c:pt idx="2">
                  <c:v>15</c:v>
                </c:pt>
                <c:pt idx="3">
                  <c:v>5.2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75-4AF4-A091-C7238C5D2F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444049967"/>
        <c:axId val="444052047"/>
      </c:barChart>
      <c:catAx>
        <c:axId val="444049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44052047"/>
        <c:crosses val="autoZero"/>
        <c:auto val="1"/>
        <c:lblAlgn val="ctr"/>
        <c:lblOffset val="100"/>
        <c:noMultiLvlLbl val="0"/>
      </c:catAx>
      <c:valAx>
        <c:axId val="444052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44049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8F8293-CE69-4EFC-A02F-8CACDAF02A3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BF94F09-47DB-480D-B38E-BFE6D8A521B9}">
      <dgm:prSet phldrT="[Testo]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it-IT" dirty="0" smtClean="0"/>
            <a:t>DATABASE</a:t>
          </a:r>
          <a:endParaRPr lang="it-IT" dirty="0"/>
        </a:p>
      </dgm:t>
    </dgm:pt>
    <dgm:pt modelId="{21E7A975-B41F-461D-93BA-B8D4EF34EADC}" type="parTrans" cxnId="{12BFD641-186B-4235-AF7A-9ED1702617BF}">
      <dgm:prSet/>
      <dgm:spPr/>
      <dgm:t>
        <a:bodyPr/>
        <a:lstStyle/>
        <a:p>
          <a:endParaRPr lang="it-IT"/>
        </a:p>
      </dgm:t>
    </dgm:pt>
    <dgm:pt modelId="{38BEF1A5-6B49-4342-8353-C6DC4DB5CAAF}" type="sibTrans" cxnId="{12BFD641-186B-4235-AF7A-9ED1702617BF}">
      <dgm:prSet/>
      <dgm:spPr/>
      <dgm:t>
        <a:bodyPr/>
        <a:lstStyle/>
        <a:p>
          <a:endParaRPr lang="it-IT"/>
        </a:p>
      </dgm:t>
    </dgm:pt>
    <dgm:pt modelId="{B161C5AE-3C16-43FC-B2C4-F0091726E81E}">
      <dgm:prSet phldrT="[Testo]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it-IT" dirty="0" smtClean="0"/>
            <a:t>PROCESSO DI LAVORO INTEGRATO</a:t>
          </a:r>
          <a:endParaRPr lang="it-IT" dirty="0"/>
        </a:p>
      </dgm:t>
    </dgm:pt>
    <dgm:pt modelId="{E3A6B27B-155A-45E8-B04F-8A2D41136BE4}" type="parTrans" cxnId="{1D3C7905-36D0-47B1-B216-6037A6BAD3A6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it-IT"/>
        </a:p>
      </dgm:t>
    </dgm:pt>
    <dgm:pt modelId="{EBBB5296-633E-454B-BC55-0FB71786751A}" type="sibTrans" cxnId="{1D3C7905-36D0-47B1-B216-6037A6BAD3A6}">
      <dgm:prSet/>
      <dgm:spPr/>
      <dgm:t>
        <a:bodyPr/>
        <a:lstStyle/>
        <a:p>
          <a:endParaRPr lang="it-IT"/>
        </a:p>
      </dgm:t>
    </dgm:pt>
    <dgm:pt modelId="{D4DEFE6D-62F1-416F-9DDC-5874AAA4E443}">
      <dgm:prSet phldrT="[Testo]"/>
      <dgm:spPr>
        <a:solidFill>
          <a:schemeClr val="bg2">
            <a:lumMod val="50000"/>
          </a:schemeClr>
        </a:solidFill>
        <a:ln>
          <a:noFill/>
        </a:ln>
      </dgm:spPr>
      <dgm:t>
        <a:bodyPr/>
        <a:lstStyle/>
        <a:p>
          <a:r>
            <a:rPr lang="it-IT" dirty="0" smtClean="0"/>
            <a:t>DIGITALIZZAZIONE DELLE INFORMAZIONI</a:t>
          </a:r>
          <a:endParaRPr lang="it-IT" dirty="0"/>
        </a:p>
      </dgm:t>
    </dgm:pt>
    <dgm:pt modelId="{857A488A-21A2-4B82-AB4A-1D42FC8EA810}" type="parTrans" cxnId="{D88C5D87-1290-4B56-92EE-9B0161E53D20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it-IT"/>
        </a:p>
      </dgm:t>
    </dgm:pt>
    <dgm:pt modelId="{AF746215-A757-4D5E-B35D-82E4E0E5793C}" type="sibTrans" cxnId="{D88C5D87-1290-4B56-92EE-9B0161E53D20}">
      <dgm:prSet/>
      <dgm:spPr/>
      <dgm:t>
        <a:bodyPr/>
        <a:lstStyle/>
        <a:p>
          <a:endParaRPr lang="it-IT"/>
        </a:p>
      </dgm:t>
    </dgm:pt>
    <dgm:pt modelId="{F77CCFBA-83FF-465D-81B2-7C97BD707A31}">
      <dgm:prSet phldrT="[Testo]"/>
      <dgm:spPr>
        <a:solidFill>
          <a:schemeClr val="bg1"/>
        </a:solidFill>
        <a:ln w="28575">
          <a:solidFill>
            <a:srgbClr val="C00000"/>
          </a:solidFill>
        </a:ln>
      </dgm:spPr>
      <dgm:t>
        <a:bodyPr/>
        <a:lstStyle/>
        <a:p>
          <a:r>
            <a:rPr lang="it-IT" b="1" dirty="0" smtClean="0">
              <a:solidFill>
                <a:srgbClr val="C00000"/>
              </a:solidFill>
            </a:rPr>
            <a:t>INFORMAZIONI CONDIVISE, COMUNI, CONGRUENTI</a:t>
          </a:r>
          <a:endParaRPr lang="it-IT" b="1" dirty="0">
            <a:solidFill>
              <a:srgbClr val="C00000"/>
            </a:solidFill>
          </a:endParaRPr>
        </a:p>
      </dgm:t>
    </dgm:pt>
    <dgm:pt modelId="{B8193EA0-97AB-4AB5-A82D-373055FAB827}" type="parTrans" cxnId="{C34E4375-8E9D-466B-8A47-44A122EFF830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it-IT"/>
        </a:p>
      </dgm:t>
    </dgm:pt>
    <dgm:pt modelId="{6558D476-D53B-4E1F-BBF5-E120C3F90C6E}" type="sibTrans" cxnId="{C34E4375-8E9D-466B-8A47-44A122EFF830}">
      <dgm:prSet/>
      <dgm:spPr/>
      <dgm:t>
        <a:bodyPr/>
        <a:lstStyle/>
        <a:p>
          <a:endParaRPr lang="it-IT"/>
        </a:p>
      </dgm:t>
    </dgm:pt>
    <dgm:pt modelId="{AB0C9C30-7101-4E78-9A74-FD45278F0AFD}" type="pres">
      <dgm:prSet presAssocID="{B98F8293-CE69-4EFC-A02F-8CACDAF02A3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4ADFE24-9561-4091-8C0B-735965F0CE80}" type="pres">
      <dgm:prSet presAssocID="{7BF94F09-47DB-480D-B38E-BFE6D8A521B9}" presName="centerShape" presStyleLbl="node0" presStyleIdx="0" presStyleCnt="1" custLinFactNeighborX="-39559" custLinFactNeighborY="39"/>
      <dgm:spPr/>
      <dgm:t>
        <a:bodyPr/>
        <a:lstStyle/>
        <a:p>
          <a:endParaRPr lang="it-IT"/>
        </a:p>
      </dgm:t>
    </dgm:pt>
    <dgm:pt modelId="{A703BE1D-829B-4BA2-BBED-B6B62CBB5906}" type="pres">
      <dgm:prSet presAssocID="{E3A6B27B-155A-45E8-B04F-8A2D41136BE4}" presName="parTrans" presStyleLbl="bgSibTrans2D1" presStyleIdx="0" presStyleCnt="3"/>
      <dgm:spPr/>
      <dgm:t>
        <a:bodyPr/>
        <a:lstStyle/>
        <a:p>
          <a:endParaRPr lang="it-IT"/>
        </a:p>
      </dgm:t>
    </dgm:pt>
    <dgm:pt modelId="{41DD5B59-75D6-4CE8-AF18-3A1F196DB5B2}" type="pres">
      <dgm:prSet presAssocID="{B161C5AE-3C16-43FC-B2C4-F0091726E81E}" presName="node" presStyleLbl="node1" presStyleIdx="0" presStyleCnt="3" custRadScaleRad="127779" custRadScaleInc="2759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666BB4E-39EB-423A-AD4B-B10A1A8859AF}" type="pres">
      <dgm:prSet presAssocID="{857A488A-21A2-4B82-AB4A-1D42FC8EA810}" presName="parTrans" presStyleLbl="bgSibTrans2D1" presStyleIdx="1" presStyleCnt="3"/>
      <dgm:spPr/>
      <dgm:t>
        <a:bodyPr/>
        <a:lstStyle/>
        <a:p>
          <a:endParaRPr lang="it-IT"/>
        </a:p>
      </dgm:t>
    </dgm:pt>
    <dgm:pt modelId="{1D5E7116-FC40-4F42-8212-DE50E215877E}" type="pres">
      <dgm:prSet presAssocID="{D4DEFE6D-62F1-416F-9DDC-5874AAA4E44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0700730-8AD3-4491-8FA7-2884F911714A}" type="pres">
      <dgm:prSet presAssocID="{B8193EA0-97AB-4AB5-A82D-373055FAB827}" presName="parTrans" presStyleLbl="bgSibTrans2D1" presStyleIdx="2" presStyleCnt="3"/>
      <dgm:spPr/>
      <dgm:t>
        <a:bodyPr/>
        <a:lstStyle/>
        <a:p>
          <a:endParaRPr lang="it-IT"/>
        </a:p>
      </dgm:t>
    </dgm:pt>
    <dgm:pt modelId="{EFA43840-262E-42D5-91DB-CAEC1494F0EF}" type="pres">
      <dgm:prSet presAssocID="{F77CCFBA-83FF-465D-81B2-7C97BD707A31}" presName="node" presStyleLbl="node1" presStyleIdx="2" presStyleCnt="3" custRadScaleRad="116354" custRadScaleInc="-1989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30AFE19-9584-4047-9121-31E3196C8F64}" type="presOf" srcId="{E3A6B27B-155A-45E8-B04F-8A2D41136BE4}" destId="{A703BE1D-829B-4BA2-BBED-B6B62CBB5906}" srcOrd="0" destOrd="0" presId="urn:microsoft.com/office/officeart/2005/8/layout/radial4"/>
    <dgm:cxn modelId="{16AD7227-3D26-4774-A3A9-AFA2D58DDE83}" type="presOf" srcId="{7BF94F09-47DB-480D-B38E-BFE6D8A521B9}" destId="{44ADFE24-9561-4091-8C0B-735965F0CE80}" srcOrd="0" destOrd="0" presId="urn:microsoft.com/office/officeart/2005/8/layout/radial4"/>
    <dgm:cxn modelId="{1D3C7905-36D0-47B1-B216-6037A6BAD3A6}" srcId="{7BF94F09-47DB-480D-B38E-BFE6D8A521B9}" destId="{B161C5AE-3C16-43FC-B2C4-F0091726E81E}" srcOrd="0" destOrd="0" parTransId="{E3A6B27B-155A-45E8-B04F-8A2D41136BE4}" sibTransId="{EBBB5296-633E-454B-BC55-0FB71786751A}"/>
    <dgm:cxn modelId="{C34E4375-8E9D-466B-8A47-44A122EFF830}" srcId="{7BF94F09-47DB-480D-B38E-BFE6D8A521B9}" destId="{F77CCFBA-83FF-465D-81B2-7C97BD707A31}" srcOrd="2" destOrd="0" parTransId="{B8193EA0-97AB-4AB5-A82D-373055FAB827}" sibTransId="{6558D476-D53B-4E1F-BBF5-E120C3F90C6E}"/>
    <dgm:cxn modelId="{29B7DCEB-0DD7-4483-8BFD-37012A3894D1}" type="presOf" srcId="{857A488A-21A2-4B82-AB4A-1D42FC8EA810}" destId="{8666BB4E-39EB-423A-AD4B-B10A1A8859AF}" srcOrd="0" destOrd="0" presId="urn:microsoft.com/office/officeart/2005/8/layout/radial4"/>
    <dgm:cxn modelId="{D88C5D87-1290-4B56-92EE-9B0161E53D20}" srcId="{7BF94F09-47DB-480D-B38E-BFE6D8A521B9}" destId="{D4DEFE6D-62F1-416F-9DDC-5874AAA4E443}" srcOrd="1" destOrd="0" parTransId="{857A488A-21A2-4B82-AB4A-1D42FC8EA810}" sibTransId="{AF746215-A757-4D5E-B35D-82E4E0E5793C}"/>
    <dgm:cxn modelId="{12BFD641-186B-4235-AF7A-9ED1702617BF}" srcId="{B98F8293-CE69-4EFC-A02F-8CACDAF02A3B}" destId="{7BF94F09-47DB-480D-B38E-BFE6D8A521B9}" srcOrd="0" destOrd="0" parTransId="{21E7A975-B41F-461D-93BA-B8D4EF34EADC}" sibTransId="{38BEF1A5-6B49-4342-8353-C6DC4DB5CAAF}"/>
    <dgm:cxn modelId="{9777966B-74C4-4724-81BD-689EC9C1237F}" type="presOf" srcId="{F77CCFBA-83FF-465D-81B2-7C97BD707A31}" destId="{EFA43840-262E-42D5-91DB-CAEC1494F0EF}" srcOrd="0" destOrd="0" presId="urn:microsoft.com/office/officeart/2005/8/layout/radial4"/>
    <dgm:cxn modelId="{4EC66897-3021-4E47-9425-56C7E735F0DD}" type="presOf" srcId="{B8193EA0-97AB-4AB5-A82D-373055FAB827}" destId="{30700730-8AD3-4491-8FA7-2884F911714A}" srcOrd="0" destOrd="0" presId="urn:microsoft.com/office/officeart/2005/8/layout/radial4"/>
    <dgm:cxn modelId="{57BF08F8-8DE8-4373-8786-A65398C49E45}" type="presOf" srcId="{B161C5AE-3C16-43FC-B2C4-F0091726E81E}" destId="{41DD5B59-75D6-4CE8-AF18-3A1F196DB5B2}" srcOrd="0" destOrd="0" presId="urn:microsoft.com/office/officeart/2005/8/layout/radial4"/>
    <dgm:cxn modelId="{93056E21-13B0-430D-9778-CBE19CC6E0A6}" type="presOf" srcId="{D4DEFE6D-62F1-416F-9DDC-5874AAA4E443}" destId="{1D5E7116-FC40-4F42-8212-DE50E215877E}" srcOrd="0" destOrd="0" presId="urn:microsoft.com/office/officeart/2005/8/layout/radial4"/>
    <dgm:cxn modelId="{B06ECB13-196E-48D5-B476-209B2E1EA83E}" type="presOf" srcId="{B98F8293-CE69-4EFC-A02F-8CACDAF02A3B}" destId="{AB0C9C30-7101-4E78-9A74-FD45278F0AFD}" srcOrd="0" destOrd="0" presId="urn:microsoft.com/office/officeart/2005/8/layout/radial4"/>
    <dgm:cxn modelId="{5D627ABA-CD26-4D1E-9DB9-62FA5C535EEE}" type="presParOf" srcId="{AB0C9C30-7101-4E78-9A74-FD45278F0AFD}" destId="{44ADFE24-9561-4091-8C0B-735965F0CE80}" srcOrd="0" destOrd="0" presId="urn:microsoft.com/office/officeart/2005/8/layout/radial4"/>
    <dgm:cxn modelId="{272263E3-348A-4D46-9FA1-310BCC2237A0}" type="presParOf" srcId="{AB0C9C30-7101-4E78-9A74-FD45278F0AFD}" destId="{A703BE1D-829B-4BA2-BBED-B6B62CBB5906}" srcOrd="1" destOrd="0" presId="urn:microsoft.com/office/officeart/2005/8/layout/radial4"/>
    <dgm:cxn modelId="{37172A84-FDEC-46BF-9A92-C298D3010C23}" type="presParOf" srcId="{AB0C9C30-7101-4E78-9A74-FD45278F0AFD}" destId="{41DD5B59-75D6-4CE8-AF18-3A1F196DB5B2}" srcOrd="2" destOrd="0" presId="urn:microsoft.com/office/officeart/2005/8/layout/radial4"/>
    <dgm:cxn modelId="{D9BB439A-7D12-40C1-AF50-5B798088266F}" type="presParOf" srcId="{AB0C9C30-7101-4E78-9A74-FD45278F0AFD}" destId="{8666BB4E-39EB-423A-AD4B-B10A1A8859AF}" srcOrd="3" destOrd="0" presId="urn:microsoft.com/office/officeart/2005/8/layout/radial4"/>
    <dgm:cxn modelId="{5F782580-EF72-4136-A64E-4F59819AB6E6}" type="presParOf" srcId="{AB0C9C30-7101-4E78-9A74-FD45278F0AFD}" destId="{1D5E7116-FC40-4F42-8212-DE50E215877E}" srcOrd="4" destOrd="0" presId="urn:microsoft.com/office/officeart/2005/8/layout/radial4"/>
    <dgm:cxn modelId="{98341463-8556-48C5-A183-03843CE15B6C}" type="presParOf" srcId="{AB0C9C30-7101-4E78-9A74-FD45278F0AFD}" destId="{30700730-8AD3-4491-8FA7-2884F911714A}" srcOrd="5" destOrd="0" presId="urn:microsoft.com/office/officeart/2005/8/layout/radial4"/>
    <dgm:cxn modelId="{9C37DE95-E382-47E0-B9C5-4C1C06AFA703}" type="presParOf" srcId="{AB0C9C30-7101-4E78-9A74-FD45278F0AFD}" destId="{EFA43840-262E-42D5-91DB-CAEC1494F0E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DFE24-9561-4091-8C0B-735965F0CE80}">
      <dsp:nvSpPr>
        <dsp:cNvPr id="0" name=""/>
        <dsp:cNvSpPr/>
      </dsp:nvSpPr>
      <dsp:spPr>
        <a:xfrm>
          <a:off x="245260" y="2688342"/>
          <a:ext cx="2128823" cy="2128823"/>
        </a:xfrm>
        <a:prstGeom prst="ellipse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 smtClean="0"/>
            <a:t>DATABASE</a:t>
          </a:r>
          <a:endParaRPr lang="it-IT" sz="2700" kern="1200" dirty="0"/>
        </a:p>
      </dsp:txBody>
      <dsp:txXfrm>
        <a:off x="557019" y="3000101"/>
        <a:ext cx="1505305" cy="1505305"/>
      </dsp:txXfrm>
    </dsp:sp>
    <dsp:sp modelId="{A703BE1D-829B-4BA2-BBED-B6B62CBB5906}">
      <dsp:nvSpPr>
        <dsp:cNvPr id="0" name=""/>
        <dsp:cNvSpPr/>
      </dsp:nvSpPr>
      <dsp:spPr>
        <a:xfrm rot="16188712">
          <a:off x="414903" y="1393609"/>
          <a:ext cx="1776038" cy="606714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D5B59-75D6-4CE8-AF18-3A1F196DB5B2}">
      <dsp:nvSpPr>
        <dsp:cNvPr id="0" name=""/>
        <dsp:cNvSpPr/>
      </dsp:nvSpPr>
      <dsp:spPr>
        <a:xfrm>
          <a:off x="288815" y="0"/>
          <a:ext cx="2022382" cy="1617905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PROCESSO DI LAVORO INTEGRATO</a:t>
          </a:r>
          <a:endParaRPr lang="it-IT" sz="1900" kern="1200" dirty="0"/>
        </a:p>
      </dsp:txBody>
      <dsp:txXfrm>
        <a:off x="336202" y="47387"/>
        <a:ext cx="1927608" cy="1523131"/>
      </dsp:txXfrm>
    </dsp:sp>
    <dsp:sp modelId="{8666BB4E-39EB-423A-AD4B-B10A1A8859AF}">
      <dsp:nvSpPr>
        <dsp:cNvPr id="0" name=""/>
        <dsp:cNvSpPr/>
      </dsp:nvSpPr>
      <dsp:spPr>
        <a:xfrm rot="18499720">
          <a:off x="1579457" y="1503212"/>
          <a:ext cx="2537599" cy="606714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E7116-FC40-4F42-8212-DE50E215877E}">
      <dsp:nvSpPr>
        <dsp:cNvPr id="0" name=""/>
        <dsp:cNvSpPr/>
      </dsp:nvSpPr>
      <dsp:spPr>
        <a:xfrm>
          <a:off x="2623939" y="2286"/>
          <a:ext cx="2022382" cy="1617905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DIGITALIZZAZIONE DELLE INFORMAZIONI</a:t>
          </a:r>
          <a:endParaRPr lang="it-IT" sz="1900" kern="1200" dirty="0"/>
        </a:p>
      </dsp:txBody>
      <dsp:txXfrm>
        <a:off x="2671326" y="49673"/>
        <a:ext cx="1927608" cy="1523131"/>
      </dsp:txXfrm>
    </dsp:sp>
    <dsp:sp modelId="{30700730-8AD3-4491-8FA7-2884F911714A}">
      <dsp:nvSpPr>
        <dsp:cNvPr id="0" name=""/>
        <dsp:cNvSpPr/>
      </dsp:nvSpPr>
      <dsp:spPr>
        <a:xfrm rot="19906866">
          <a:off x="2215068" y="1892346"/>
          <a:ext cx="3992384" cy="606714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A43840-262E-42D5-91DB-CAEC1494F0EF}">
      <dsp:nvSpPr>
        <dsp:cNvPr id="0" name=""/>
        <dsp:cNvSpPr/>
      </dsp:nvSpPr>
      <dsp:spPr>
        <a:xfrm>
          <a:off x="4959008" y="442868"/>
          <a:ext cx="2022382" cy="1617905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b="1" kern="1200" dirty="0" smtClean="0">
              <a:solidFill>
                <a:srgbClr val="C00000"/>
              </a:solidFill>
            </a:rPr>
            <a:t>INFORMAZIONI CONDIVISE, COMUNI, CONGRUENTI</a:t>
          </a:r>
          <a:endParaRPr lang="it-IT" sz="1900" b="1" kern="1200" dirty="0">
            <a:solidFill>
              <a:srgbClr val="C00000"/>
            </a:solidFill>
          </a:endParaRPr>
        </a:p>
      </dsp:txBody>
      <dsp:txXfrm>
        <a:off x="5006395" y="490255"/>
        <a:ext cx="1927608" cy="1523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0.43481</cdr:x>
      <cdr:y>0.6669</cdr:y>
    </cdr:from>
    <cdr:to>
      <cdr:x>0.48704</cdr:x>
      <cdr:y>0.80164</cdr:y>
    </cdr:to>
    <cdr:sp macro="" textlink="">
      <cdr:nvSpPr>
        <cdr:cNvPr id="2" name="Rectangle 1"/>
        <cdr:cNvSpPr txBox="1">
          <a:spLocks xmlns:a="http://schemas.openxmlformats.org/drawingml/2006/main" noChangeArrowheads="1"/>
        </cdr:cNvSpPr>
      </cdr:nvSpPr>
      <cdr:spPr>
        <a:xfrm xmlns:a="http://schemas.openxmlformats.org/drawingml/2006/main">
          <a:off x="2399538" y="1738994"/>
          <a:ext cx="288243" cy="351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0" tIns="0" rIns="0" bIns="0" rtlCol="0" anchor="t">
          <a:normAutofit fontScale="97500"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792163">
            <a:lnSpc>
              <a:spcPct val="100000"/>
            </a:lnSpc>
            <a:defRPr/>
          </a:pPr>
          <a:r>
            <a:rPr lang="it-IT" sz="1400" b="1" i="1" dirty="0" smtClean="0">
              <a:solidFill>
                <a:srgbClr val="C00000"/>
              </a:solidFill>
              <a:latin typeface="Century Gothic" panose="020B0502020202020204" pitchFamily="34" charset="0"/>
            </a:rPr>
            <a:t>15</a:t>
          </a:r>
          <a:endParaRPr lang="it-IT" sz="1400" b="1" i="1" dirty="0">
            <a:solidFill>
              <a:srgbClr val="C00000"/>
            </a:solidFill>
            <a:latin typeface="Century Gothic" panose="020B0502020202020204" pitchFamily="34" charset="0"/>
          </a:endParaRPr>
        </a:p>
      </cdr:txBody>
    </cdr:sp>
  </cdr:relSizeAnchor>
  <cdr:relSizeAnchor xmlns:cdr="http://schemas.openxmlformats.org/drawingml/2006/chartDrawing">
    <cdr:from>
      <cdr:x>0.58293</cdr:x>
      <cdr:y>0.74321</cdr:y>
    </cdr:from>
    <cdr:to>
      <cdr:x>0.63516</cdr:x>
      <cdr:y>0.87795</cdr:y>
    </cdr:to>
    <cdr:sp macro="" textlink="">
      <cdr:nvSpPr>
        <cdr:cNvPr id="3" name="Rectangle 1"/>
        <cdr:cNvSpPr txBox="1">
          <a:spLocks xmlns:a="http://schemas.openxmlformats.org/drawingml/2006/main" noChangeArrowheads="1"/>
        </cdr:cNvSpPr>
      </cdr:nvSpPr>
      <cdr:spPr>
        <a:xfrm xmlns:a="http://schemas.openxmlformats.org/drawingml/2006/main">
          <a:off x="3216956" y="1937968"/>
          <a:ext cx="288243" cy="351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0" tIns="0" rIns="0" bIns="0" rtlCol="0" anchor="t">
          <a:normAutofit fontScale="97500"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792163">
            <a:lnSpc>
              <a:spcPct val="100000"/>
            </a:lnSpc>
            <a:defRPr/>
          </a:pPr>
          <a:r>
            <a:rPr lang="it-IT" sz="1400" b="1" i="1" dirty="0" smtClean="0">
              <a:solidFill>
                <a:srgbClr val="C00000"/>
              </a:solidFill>
              <a:latin typeface="Century Gothic" panose="020B0502020202020204" pitchFamily="34" charset="0"/>
            </a:rPr>
            <a:t>5,2</a:t>
          </a:r>
          <a:endParaRPr lang="it-IT" sz="1400" b="1" i="1" dirty="0">
            <a:solidFill>
              <a:srgbClr val="C00000"/>
            </a:solidFill>
            <a:latin typeface="Century Gothic" panose="020B0502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1EF16-6BAF-4F96-B777-B03A59448D99}" type="datetimeFigureOut">
              <a:rPr lang="it-IT" smtClean="0"/>
              <a:t>22/03/2019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5C6BC-E84E-44DC-9867-AB82836069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60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30266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78234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224092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BF401A-EA97-4816-B8F1-FC159FDAE21F}" type="datetimeFigureOut">
              <a:rPr lang="it-IT" smtClean="0"/>
              <a:t>22/03/2019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841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240924" y="1279525"/>
            <a:ext cx="91128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40924" y="2762249"/>
            <a:ext cx="9112876" cy="3414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Modifica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653825" y="6356350"/>
            <a:ext cx="5699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934"/>
            <a:ext cx="1944710" cy="1089559"/>
          </a:xfrm>
          <a:prstGeom prst="rect">
            <a:avLst/>
          </a:prstGeom>
        </p:spPr>
      </p:pic>
      <p:sp>
        <p:nvSpPr>
          <p:cNvPr id="13" name="Titolo 1">
            <a:extLst>
              <a:ext uri="{FF2B5EF4-FFF2-40B4-BE49-F238E27FC236}">
                <a16:creationId xmlns:a16="http://schemas.microsoft.com/office/drawing/2014/main" id="{07BE5B67-3398-AD4D-85A1-007A667AA8CD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922035" y="3613684"/>
            <a:ext cx="5441950" cy="773631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defTabSz="113422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5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5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BIM</a:t>
            </a:r>
          </a:p>
          <a:p>
            <a:r>
              <a:rPr lang="it-IT" sz="15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INDUSTRIALIZZAZIONE DEL SETTORE DELLE COSTRUZIONI</a:t>
            </a:r>
            <a:endParaRPr lang="it-IT" sz="15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cxnSp>
        <p:nvCxnSpPr>
          <p:cNvPr id="15" name="Connettore 1 8">
            <a:extLst>
              <a:ext uri="{FF2B5EF4-FFF2-40B4-BE49-F238E27FC236}">
                <a16:creationId xmlns:a16="http://schemas.microsoft.com/office/drawing/2014/main" id="{01DF39C3-E876-EA42-A65E-FAF66337CA04}"/>
              </a:ext>
            </a:extLst>
          </p:cNvPr>
          <p:cNvCxnSpPr>
            <a:cxnSpLocks/>
          </p:cNvCxnSpPr>
          <p:nvPr userDrawn="1"/>
        </p:nvCxnSpPr>
        <p:spPr>
          <a:xfrm>
            <a:off x="1944711" y="141668"/>
            <a:ext cx="0" cy="6579807"/>
          </a:xfrm>
          <a:prstGeom prst="line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ttore diritto 17"/>
          <p:cNvCxnSpPr/>
          <p:nvPr userDrawn="1"/>
        </p:nvCxnSpPr>
        <p:spPr>
          <a:xfrm>
            <a:off x="10985678" y="141668"/>
            <a:ext cx="0" cy="5506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01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tmp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jp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55370" y="1302669"/>
            <a:ext cx="8512629" cy="23876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55370" y="3782344"/>
            <a:ext cx="8512630" cy="165576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10985678" y="141668"/>
            <a:ext cx="1012065" cy="550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z="3200" dirty="0" smtClean="0"/>
              <a:t>01</a:t>
            </a:r>
            <a:endParaRPr lang="it-IT" sz="3200" dirty="0"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2240924" y="6356350"/>
            <a:ext cx="11292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 smtClean="0"/>
              <a:t>22-Mar-2019</a:t>
            </a:r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9222377" y="6356349"/>
            <a:ext cx="1763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r"/>
            <a:r>
              <a:rPr lang="it-IT" dirty="0" smtClean="0"/>
              <a:t>Ing. Matteo Libera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015" y="121791"/>
            <a:ext cx="2794019" cy="1565399"/>
          </a:xfrm>
          <a:prstGeom prst="rect">
            <a:avLst/>
          </a:prstGeom>
        </p:spPr>
      </p:pic>
      <p:sp>
        <p:nvSpPr>
          <p:cNvPr id="13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804696" y="2122681"/>
            <a:ext cx="10874338" cy="1926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z="4800" b="1" dirty="0" smtClean="0">
                <a:solidFill>
                  <a:srgbClr val="C00000"/>
                </a:solidFill>
              </a:rPr>
              <a:t>BIM</a:t>
            </a:r>
          </a:p>
          <a:p>
            <a:r>
              <a:rPr lang="it-IT" sz="3200" dirty="0" smtClean="0"/>
              <a:t>INDUSTRIALIZZAZIONE DEL SETTORE DELLE COSTRUZIONI</a:t>
            </a:r>
            <a:endParaRPr lang="it-IT" sz="3200" dirty="0"/>
          </a:p>
        </p:txBody>
      </p:sp>
      <p:sp>
        <p:nvSpPr>
          <p:cNvPr id="14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804696" y="3808554"/>
            <a:ext cx="10874338" cy="460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z="2400" b="1" dirty="0" smtClean="0"/>
              <a:t>Introduzione al </a:t>
            </a:r>
            <a:r>
              <a:rPr lang="it-IT" sz="2400" b="1" i="1" dirty="0" smtClean="0"/>
              <a:t>Building Information </a:t>
            </a:r>
            <a:r>
              <a:rPr lang="it-IT" sz="2400" b="1" i="1" dirty="0" err="1" smtClean="0"/>
              <a:t>Modeling</a:t>
            </a:r>
            <a:endParaRPr lang="it-IT" sz="2400" i="1" dirty="0"/>
          </a:p>
        </p:txBody>
      </p:sp>
      <p:sp>
        <p:nvSpPr>
          <p:cNvPr id="15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7315198" y="5438106"/>
            <a:ext cx="4363836" cy="615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r"/>
            <a:r>
              <a:rPr lang="it-IT" sz="2400" b="1" dirty="0" smtClean="0">
                <a:solidFill>
                  <a:srgbClr val="C00000"/>
                </a:solidFill>
              </a:rPr>
              <a:t>Ing. Matteo Libera</a:t>
            </a:r>
          </a:p>
          <a:p>
            <a:pPr algn="r"/>
            <a:r>
              <a:rPr lang="it-IT" sz="2400" b="1" dirty="0" smtClean="0">
                <a:solidFill>
                  <a:schemeClr val="accent3">
                    <a:lumMod val="75000"/>
                  </a:schemeClr>
                </a:solidFill>
              </a:rPr>
              <a:t>BIM Manager</a:t>
            </a:r>
          </a:p>
        </p:txBody>
      </p:sp>
    </p:spTree>
    <p:extLst>
      <p:ext uri="{BB962C8B-B14F-4D97-AF65-F5344CB8AC3E}">
        <p14:creationId xmlns:p14="http://schemas.microsoft.com/office/powerpoint/2010/main" val="218214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10985678" y="141668"/>
            <a:ext cx="1012065" cy="550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z="3200" dirty="0" smtClean="0"/>
              <a:t>09</a:t>
            </a:r>
            <a:endParaRPr lang="it-IT" sz="3200" dirty="0"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2240924" y="6356350"/>
            <a:ext cx="11292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 smtClean="0"/>
              <a:t>22-Mar-2019</a:t>
            </a:r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9222377" y="6356349"/>
            <a:ext cx="1763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r"/>
            <a:r>
              <a:rPr lang="it-IT" dirty="0" smtClean="0"/>
              <a:t>Ing. Matteo Libera</a:t>
            </a:r>
            <a:endParaRPr lang="it-IT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833001" y="1656161"/>
            <a:ext cx="8152677" cy="754627"/>
          </a:xfrm>
        </p:spPr>
        <p:txBody>
          <a:bodyPr lIns="0" tIns="0" rIns="0" bIns="0">
            <a:normAutofit/>
          </a:bodyPr>
          <a:lstStyle/>
          <a:p>
            <a:pPr algn="just" defTabSz="792163" eaLnBrk="1">
              <a:lnSpc>
                <a:spcPct val="70000"/>
              </a:lnSpc>
              <a:defRPr/>
            </a:pPr>
            <a:r>
              <a:rPr lang="it-IT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sym typeface="GothamBold" charset="0"/>
              </a:rPr>
              <a:t>UNI 11337: Gestione digitale dei processi informativi sulle costruzioni</a:t>
            </a:r>
            <a:endParaRPr lang="it-IT" sz="2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9F34121-DFD7-44BE-A844-5C5D659A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001" y="2727961"/>
            <a:ext cx="7915191" cy="316607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6E4220E-BCA3-4A94-8D19-CFE917E6CF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218" y="860489"/>
            <a:ext cx="764704" cy="764704"/>
          </a:xfrm>
          <a:prstGeom prst="rect">
            <a:avLst/>
          </a:prstGeom>
        </p:spPr>
      </p:pic>
      <p:sp>
        <p:nvSpPr>
          <p:cNvPr id="10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3308765" y="860489"/>
            <a:ext cx="4659578" cy="561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z="3200" dirty="0" smtClean="0"/>
              <a:t>NORMATIVA - ITALIA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72895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10985678" y="141668"/>
            <a:ext cx="1012065" cy="550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z="3200" dirty="0" smtClean="0"/>
              <a:t>10</a:t>
            </a:r>
            <a:endParaRPr lang="it-IT" sz="3200" dirty="0"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2240924" y="6356350"/>
            <a:ext cx="11292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 smtClean="0"/>
              <a:t>22-Mar-2019</a:t>
            </a:r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9222377" y="6356349"/>
            <a:ext cx="1763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r"/>
            <a:r>
              <a:rPr lang="it-IT" dirty="0" smtClean="0"/>
              <a:t>Ing. Matteo Libera</a:t>
            </a:r>
            <a:endParaRPr lang="it-IT" dirty="0"/>
          </a:p>
        </p:txBody>
      </p:sp>
      <p:sp>
        <p:nvSpPr>
          <p:cNvPr id="5" name="Documento multiplo 4">
            <a:extLst>
              <a:ext uri="{FF2B5EF4-FFF2-40B4-BE49-F238E27FC236}">
                <a16:creationId xmlns:a16="http://schemas.microsoft.com/office/drawing/2014/main" id="{81994458-C812-439D-95AF-0FAA1B384D04}"/>
              </a:ext>
            </a:extLst>
          </p:cNvPr>
          <p:cNvSpPr/>
          <p:nvPr/>
        </p:nvSpPr>
        <p:spPr>
          <a:xfrm>
            <a:off x="2123862" y="2584788"/>
            <a:ext cx="1650825" cy="1405408"/>
          </a:xfrm>
          <a:prstGeom prst="flowChartMultidocumen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UNI 11337-1: 2017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CC8269D-9E5D-4DBA-BAD0-41C5A0C92C67}"/>
              </a:ext>
            </a:extLst>
          </p:cNvPr>
          <p:cNvSpPr txBox="1"/>
          <p:nvPr/>
        </p:nvSpPr>
        <p:spPr>
          <a:xfrm>
            <a:off x="2123863" y="4165543"/>
            <a:ext cx="1650826" cy="1421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it-IT" sz="1400" dirty="0">
                <a:latin typeface="Century Gothic" panose="020B0502020202020204" pitchFamily="34" charset="0"/>
              </a:rPr>
              <a:t>Parte 1: Modelli, elaborati e oggetti informativi per prodotti e </a:t>
            </a:r>
            <a:r>
              <a:rPr lang="it-IT" sz="1400" dirty="0" smtClean="0">
                <a:latin typeface="Century Gothic" panose="020B0502020202020204" pitchFamily="34" charset="0"/>
              </a:rPr>
              <a:t>processi</a:t>
            </a:r>
            <a:endParaRPr lang="it-IT" sz="1400" b="1" dirty="0">
              <a:latin typeface="Century Gothic" panose="020B0502020202020204" pitchFamily="34" charset="0"/>
            </a:endParaRP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B22AE617-3765-470A-9519-E034AFD21024}"/>
              </a:ext>
            </a:extLst>
          </p:cNvPr>
          <p:cNvCxnSpPr>
            <a:cxnSpLocks/>
          </p:cNvCxnSpPr>
          <p:nvPr/>
        </p:nvCxnSpPr>
        <p:spPr>
          <a:xfrm flipV="1">
            <a:off x="2036778" y="5899848"/>
            <a:ext cx="9141939" cy="31969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Documento multiplo 9">
            <a:extLst>
              <a:ext uri="{FF2B5EF4-FFF2-40B4-BE49-F238E27FC236}">
                <a16:creationId xmlns:a16="http://schemas.microsoft.com/office/drawing/2014/main" id="{D4FD74CA-65C7-42F6-8E39-70E17CAD8064}"/>
              </a:ext>
            </a:extLst>
          </p:cNvPr>
          <p:cNvSpPr/>
          <p:nvPr/>
        </p:nvSpPr>
        <p:spPr>
          <a:xfrm>
            <a:off x="3972852" y="2584788"/>
            <a:ext cx="1650825" cy="1405408"/>
          </a:xfrm>
          <a:prstGeom prst="flowChartMultidocumen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UNI 11337-5: 2017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DA58576-F4AA-4A1D-AF96-CA22FB8577E7}"/>
              </a:ext>
            </a:extLst>
          </p:cNvPr>
          <p:cNvSpPr txBox="1"/>
          <p:nvPr/>
        </p:nvSpPr>
        <p:spPr>
          <a:xfrm>
            <a:off x="3972853" y="4165543"/>
            <a:ext cx="1650826" cy="1421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it-IT" sz="1400" dirty="0">
                <a:latin typeface="Century Gothic" panose="020B0502020202020204" pitchFamily="34" charset="0"/>
              </a:rPr>
              <a:t>Parte 5: Flussi informativi nei processi </a:t>
            </a:r>
            <a:r>
              <a:rPr lang="it-IT" sz="1400" dirty="0" smtClean="0">
                <a:latin typeface="Century Gothic" panose="020B0502020202020204" pitchFamily="34" charset="0"/>
              </a:rPr>
              <a:t>digitalizzati</a:t>
            </a:r>
          </a:p>
          <a:p>
            <a:pPr algn="ctr"/>
            <a:endParaRPr lang="it-IT" sz="1400" dirty="0">
              <a:latin typeface="Century Gothic" panose="020B0502020202020204" pitchFamily="34" charset="0"/>
            </a:endParaRPr>
          </a:p>
          <a:p>
            <a:pPr algn="ctr"/>
            <a:endParaRPr lang="it-IT" sz="1400" dirty="0">
              <a:latin typeface="Century Gothic" panose="020B0502020202020204" pitchFamily="34" charset="0"/>
            </a:endParaRP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5499F65C-ED98-4598-AC02-87160826A2DF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4902856" y="5630930"/>
            <a:ext cx="0" cy="40682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F5B7F9F-9BE4-48FF-A4D4-F9BEFF2CDEA3}"/>
              </a:ext>
            </a:extLst>
          </p:cNvPr>
          <p:cNvSpPr txBox="1"/>
          <p:nvPr/>
        </p:nvSpPr>
        <p:spPr>
          <a:xfrm>
            <a:off x="4428118" y="6037750"/>
            <a:ext cx="949476" cy="344696"/>
          </a:xfrm>
          <a:prstGeom prst="rect">
            <a:avLst/>
          </a:prstGeom>
          <a:noFill/>
          <a:ln>
            <a:noFill/>
          </a:ln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01/2017</a:t>
            </a:r>
            <a:endParaRPr lang="it-IT" sz="1400" b="1" i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Documento multiplo 13">
            <a:extLst>
              <a:ext uri="{FF2B5EF4-FFF2-40B4-BE49-F238E27FC236}">
                <a16:creationId xmlns:a16="http://schemas.microsoft.com/office/drawing/2014/main" id="{BF1D5109-F794-4772-82A3-4C2402F2DBDC}"/>
              </a:ext>
            </a:extLst>
          </p:cNvPr>
          <p:cNvSpPr/>
          <p:nvPr/>
        </p:nvSpPr>
        <p:spPr>
          <a:xfrm>
            <a:off x="5873637" y="2566022"/>
            <a:ext cx="1650825" cy="1405408"/>
          </a:xfrm>
          <a:prstGeom prst="flowChartMultidocumen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UNI 11337-4: 2017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BB203D0-7FC2-4F00-B827-0CF09DE6271D}"/>
              </a:ext>
            </a:extLst>
          </p:cNvPr>
          <p:cNvSpPr txBox="1"/>
          <p:nvPr/>
        </p:nvSpPr>
        <p:spPr>
          <a:xfrm>
            <a:off x="5736304" y="4165543"/>
            <a:ext cx="1860165" cy="1421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it-IT" sz="1400" dirty="0">
                <a:latin typeface="Century Gothic" panose="020B0502020202020204" pitchFamily="34" charset="0"/>
              </a:rPr>
              <a:t>Parte 4: Evoluzione e sviluppo informativo di modelli, elaborati e oggetti</a:t>
            </a:r>
          </a:p>
        </p:txBody>
      </p:sp>
      <p:sp>
        <p:nvSpPr>
          <p:cNvPr id="16" name="Documento multiplo 15">
            <a:extLst>
              <a:ext uri="{FF2B5EF4-FFF2-40B4-BE49-F238E27FC236}">
                <a16:creationId xmlns:a16="http://schemas.microsoft.com/office/drawing/2014/main" id="{79C8D5FA-089D-45AF-BEC4-0D1399029992}"/>
              </a:ext>
            </a:extLst>
          </p:cNvPr>
          <p:cNvSpPr/>
          <p:nvPr/>
        </p:nvSpPr>
        <p:spPr>
          <a:xfrm>
            <a:off x="7813027" y="2576303"/>
            <a:ext cx="1650825" cy="1405408"/>
          </a:xfrm>
          <a:prstGeom prst="flowChartMultidocumen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UNI 11337-6: 2017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210A922-F21F-48E2-B197-CBA41834E418}"/>
              </a:ext>
            </a:extLst>
          </p:cNvPr>
          <p:cNvSpPr txBox="1"/>
          <p:nvPr/>
        </p:nvSpPr>
        <p:spPr>
          <a:xfrm>
            <a:off x="7813027" y="4164675"/>
            <a:ext cx="1650826" cy="1421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it-IT" sz="1400" dirty="0">
                <a:latin typeface="Century Gothic" panose="020B0502020202020204" pitchFamily="34" charset="0"/>
              </a:rPr>
              <a:t>Parte 6: Linea guida per la redazione del capitolato </a:t>
            </a:r>
            <a:r>
              <a:rPr lang="it-IT" sz="1400" dirty="0" smtClean="0">
                <a:latin typeface="Century Gothic" panose="020B0502020202020204" pitchFamily="34" charset="0"/>
              </a:rPr>
              <a:t>informativo</a:t>
            </a:r>
          </a:p>
          <a:p>
            <a:pPr algn="ctr"/>
            <a:endParaRPr lang="it-IT" sz="1400" dirty="0">
              <a:latin typeface="Century Gothic" panose="020B0502020202020204" pitchFamily="34" charset="0"/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E6ED200A-7B48-4683-9C84-F3623C6FD157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8638439" y="5586589"/>
            <a:ext cx="1" cy="42506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4134932-A6F9-43BA-BD90-4B407D5D0372}"/>
              </a:ext>
            </a:extLst>
          </p:cNvPr>
          <p:cNvSpPr txBox="1"/>
          <p:nvPr/>
        </p:nvSpPr>
        <p:spPr>
          <a:xfrm>
            <a:off x="8163701" y="6011653"/>
            <a:ext cx="949476" cy="344696"/>
          </a:xfrm>
          <a:prstGeom prst="rect">
            <a:avLst/>
          </a:prstGeom>
          <a:noFill/>
          <a:ln>
            <a:noFill/>
          </a:ln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03/2017</a:t>
            </a:r>
          </a:p>
        </p:txBody>
      </p:sp>
      <p:sp>
        <p:nvSpPr>
          <p:cNvPr id="20" name="Parentesi quadra chiusa 19">
            <a:extLst>
              <a:ext uri="{FF2B5EF4-FFF2-40B4-BE49-F238E27FC236}">
                <a16:creationId xmlns:a16="http://schemas.microsoft.com/office/drawing/2014/main" id="{B33B14A6-6EE8-4759-A36F-11AA74662428}"/>
              </a:ext>
            </a:extLst>
          </p:cNvPr>
          <p:cNvSpPr/>
          <p:nvPr/>
        </p:nvSpPr>
        <p:spPr>
          <a:xfrm rot="5400000">
            <a:off x="4768213" y="2663030"/>
            <a:ext cx="217172" cy="5718628"/>
          </a:xfrm>
          <a:prstGeom prst="rightBracke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833001" y="1656161"/>
            <a:ext cx="8152677" cy="754627"/>
          </a:xfrm>
        </p:spPr>
        <p:txBody>
          <a:bodyPr lIns="0" tIns="0" rIns="0" bIns="0">
            <a:normAutofit/>
          </a:bodyPr>
          <a:lstStyle/>
          <a:p>
            <a:pPr algn="just" defTabSz="792163" eaLnBrk="1">
              <a:lnSpc>
                <a:spcPct val="70000"/>
              </a:lnSpc>
              <a:defRPr/>
            </a:pPr>
            <a:r>
              <a:rPr lang="it-IT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sym typeface="GothamBold" charset="0"/>
              </a:rPr>
              <a:t>UNI 11337: Gestione digitale dei processi informativi sulle costruzioni</a:t>
            </a:r>
            <a:endParaRPr lang="it-IT" sz="2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36E4220E-BCA3-4A94-8D19-CFE917E6CF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218" y="860489"/>
            <a:ext cx="764704" cy="764704"/>
          </a:xfrm>
          <a:prstGeom prst="rect">
            <a:avLst/>
          </a:prstGeom>
        </p:spPr>
      </p:pic>
      <p:sp>
        <p:nvSpPr>
          <p:cNvPr id="23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3308765" y="860489"/>
            <a:ext cx="4659578" cy="561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z="3200" dirty="0" smtClean="0"/>
              <a:t>NORMATIVA - ITALIA</a:t>
            </a:r>
            <a:endParaRPr lang="it-IT" sz="3200" dirty="0"/>
          </a:p>
        </p:txBody>
      </p:sp>
      <p:sp>
        <p:nvSpPr>
          <p:cNvPr id="29" name="Documento multiplo 28">
            <a:extLst>
              <a:ext uri="{FF2B5EF4-FFF2-40B4-BE49-F238E27FC236}">
                <a16:creationId xmlns:a16="http://schemas.microsoft.com/office/drawing/2014/main" id="{81994458-C812-439D-95AF-0FAA1B384D04}"/>
              </a:ext>
            </a:extLst>
          </p:cNvPr>
          <p:cNvSpPr/>
          <p:nvPr/>
        </p:nvSpPr>
        <p:spPr>
          <a:xfrm>
            <a:off x="9898597" y="2584788"/>
            <a:ext cx="1650825" cy="1405408"/>
          </a:xfrm>
          <a:prstGeom prst="flowChartMultidocumen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UNI </a:t>
            </a:r>
            <a:r>
              <a:rPr lang="it-IT" sz="1600" dirty="0" smtClean="0">
                <a:latin typeface="Century Gothic" panose="020B0502020202020204" pitchFamily="34" charset="0"/>
              </a:rPr>
              <a:t>11337-7: 2018</a:t>
            </a:r>
            <a:endParaRPr lang="it-IT" sz="1600" dirty="0">
              <a:latin typeface="Century Gothic" panose="020B0502020202020204" pitchFamily="34" charset="0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6CC8269D-9E5D-4DBA-BAD0-41C5A0C92C67}"/>
              </a:ext>
            </a:extLst>
          </p:cNvPr>
          <p:cNvSpPr txBox="1"/>
          <p:nvPr/>
        </p:nvSpPr>
        <p:spPr>
          <a:xfrm>
            <a:off x="9578636" y="4165774"/>
            <a:ext cx="2419107" cy="1421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128001" tIns="64001" rIns="128001" bIns="64001" rtlCol="0">
            <a:spAutoFit/>
          </a:bodyPr>
          <a:lstStyle/>
          <a:p>
            <a:pPr algn="just"/>
            <a:r>
              <a:rPr lang="it-IT" sz="1400" dirty="0">
                <a:latin typeface="Century Gothic" panose="020B0502020202020204" pitchFamily="34" charset="0"/>
              </a:rPr>
              <a:t>Parte </a:t>
            </a:r>
            <a:r>
              <a:rPr lang="it-IT" sz="1400" dirty="0" smtClean="0">
                <a:latin typeface="Century Gothic" panose="020B0502020202020204" pitchFamily="34" charset="0"/>
              </a:rPr>
              <a:t>7: </a:t>
            </a:r>
            <a:r>
              <a:rPr lang="it-IT" sz="1400" dirty="0">
                <a:latin typeface="Century Gothic" panose="020B0502020202020204" pitchFamily="34" charset="0"/>
              </a:rPr>
              <a:t>Requisiti di conoscenza, abilità e competenza delle figure coinvolte nella gestione e nella modellazione informativa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F5B7F9F-9BE4-48FF-A4D4-F9BEFF2CDEA3}"/>
              </a:ext>
            </a:extLst>
          </p:cNvPr>
          <p:cNvSpPr txBox="1"/>
          <p:nvPr/>
        </p:nvSpPr>
        <p:spPr>
          <a:xfrm>
            <a:off x="10104028" y="5973026"/>
            <a:ext cx="949476" cy="344696"/>
          </a:xfrm>
          <a:prstGeom prst="rect">
            <a:avLst/>
          </a:prstGeom>
          <a:noFill/>
          <a:ln>
            <a:noFill/>
          </a:ln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12/2018</a:t>
            </a:r>
            <a:endParaRPr lang="it-IT" sz="1400" b="1" i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5499F65C-ED98-4598-AC02-87160826A2DF}"/>
              </a:ext>
            </a:extLst>
          </p:cNvPr>
          <p:cNvCxnSpPr>
            <a:cxnSpLocks/>
          </p:cNvCxnSpPr>
          <p:nvPr/>
        </p:nvCxnSpPr>
        <p:spPr>
          <a:xfrm>
            <a:off x="10594470" y="5604833"/>
            <a:ext cx="0" cy="40682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Immagine 36">
            <a:extLst>
              <a:ext uri="{FF2B5EF4-FFF2-40B4-BE49-F238E27FC236}">
                <a16:creationId xmlns:a16="http://schemas.microsoft.com/office/drawing/2014/main" id="{C436A1F5-3E76-486F-A2C1-11E92BA768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654" y="5620873"/>
            <a:ext cx="720567" cy="72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0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10985678" y="141668"/>
            <a:ext cx="1012065" cy="550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z="3200" dirty="0" smtClean="0"/>
              <a:t>11</a:t>
            </a:r>
            <a:endParaRPr lang="it-IT" sz="3200" dirty="0"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2240924" y="6356350"/>
            <a:ext cx="11292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 smtClean="0"/>
              <a:t>22-Mar-2019</a:t>
            </a:r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9222377" y="6356349"/>
            <a:ext cx="1763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r"/>
            <a:r>
              <a:rPr lang="it-IT" dirty="0" smtClean="0"/>
              <a:t>Ing. Matteo Libera</a:t>
            </a:r>
            <a:endParaRPr lang="it-IT" dirty="0"/>
          </a:p>
        </p:txBody>
      </p:sp>
      <p:sp>
        <p:nvSpPr>
          <p:cNvPr id="1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423219" y="1569901"/>
            <a:ext cx="8562459" cy="1349285"/>
          </a:xfrm>
        </p:spPr>
        <p:txBody>
          <a:bodyPr lIns="0" tIns="0" rIns="0" bIns="0">
            <a:normAutofit fontScale="90000"/>
          </a:bodyPr>
          <a:lstStyle/>
          <a:p>
            <a:pPr algn="just" defTabSz="792163">
              <a:lnSpc>
                <a:spcPct val="100000"/>
              </a:lnSpc>
              <a:defRPr/>
            </a:pPr>
            <a:r>
              <a:rPr lang="it-IT" sz="2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sym typeface="GothamBold" charset="0"/>
              </a:rPr>
              <a:t>UNI EN ISO 19650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sym typeface="GothamBold" charset="0"/>
              </a:rPr>
              <a:t>: 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Organizzazione e digitalizzazione delle informazioni relative all'edilizia e alle opere di ingegneria civile, incluso il Building Information </a:t>
            </a:r>
            <a:r>
              <a:rPr lang="it-IT" sz="24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Modeling</a:t>
            </a:r>
            <a:r>
              <a:rPr lang="it-IT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(BIM) - Gestione informativa mediante il Building Information </a:t>
            </a:r>
            <a:r>
              <a:rPr lang="it-IT" sz="24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Modeling</a:t>
            </a:r>
            <a:endParaRPr lang="it-IT" sz="2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6E4220E-BCA3-4A94-8D19-CFE917E6CF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218" y="860489"/>
            <a:ext cx="764704" cy="764704"/>
          </a:xfrm>
          <a:prstGeom prst="rect">
            <a:avLst/>
          </a:prstGeom>
        </p:spPr>
      </p:pic>
      <p:sp>
        <p:nvSpPr>
          <p:cNvPr id="14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3308765" y="860489"/>
            <a:ext cx="7112492" cy="561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z="3200" dirty="0" smtClean="0"/>
              <a:t>NORMATIVA INTERNAZIONALE </a:t>
            </a:r>
            <a:endParaRPr lang="it-IT" sz="3200" dirty="0"/>
          </a:p>
        </p:txBody>
      </p:sp>
      <p:sp>
        <p:nvSpPr>
          <p:cNvPr id="17" name="Documento multiplo 16">
            <a:extLst>
              <a:ext uri="{FF2B5EF4-FFF2-40B4-BE49-F238E27FC236}">
                <a16:creationId xmlns:a16="http://schemas.microsoft.com/office/drawing/2014/main" id="{81994458-C812-439D-95AF-0FAA1B384D04}"/>
              </a:ext>
            </a:extLst>
          </p:cNvPr>
          <p:cNvSpPr/>
          <p:nvPr/>
        </p:nvSpPr>
        <p:spPr>
          <a:xfrm>
            <a:off x="6901871" y="3094052"/>
            <a:ext cx="1650825" cy="1405408"/>
          </a:xfrm>
          <a:prstGeom prst="flowChartMultidocumen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UNI </a:t>
            </a:r>
            <a:r>
              <a:rPr lang="it-IT" sz="1600" dirty="0" smtClean="0">
                <a:latin typeface="Century Gothic" panose="020B0502020202020204" pitchFamily="34" charset="0"/>
              </a:rPr>
              <a:t>EN ISO 19650 – 1: 2019</a:t>
            </a:r>
            <a:endParaRPr lang="it-IT" sz="1600" dirty="0">
              <a:latin typeface="Century Gothic" panose="020B050202020202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CC8269D-9E5D-4DBA-BAD0-41C5A0C92C67}"/>
              </a:ext>
            </a:extLst>
          </p:cNvPr>
          <p:cNvSpPr txBox="1"/>
          <p:nvPr/>
        </p:nvSpPr>
        <p:spPr>
          <a:xfrm>
            <a:off x="6901872" y="4573209"/>
            <a:ext cx="1650826" cy="99102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it-IT" sz="1400" dirty="0">
                <a:latin typeface="Century Gothic" panose="020B0502020202020204" pitchFamily="34" charset="0"/>
              </a:rPr>
              <a:t>Parte 1: </a:t>
            </a:r>
            <a:r>
              <a:rPr lang="it-IT" sz="1400" dirty="0" smtClean="0">
                <a:latin typeface="Century Gothic" panose="020B0502020202020204" pitchFamily="34" charset="0"/>
              </a:rPr>
              <a:t>Concetti e principi</a:t>
            </a:r>
          </a:p>
          <a:p>
            <a:pPr algn="ctr"/>
            <a:endParaRPr lang="it-IT" sz="1400" b="1" dirty="0">
              <a:latin typeface="Century Gothic" panose="020B0502020202020204" pitchFamily="34" charset="0"/>
            </a:endParaRPr>
          </a:p>
        </p:txBody>
      </p:sp>
      <p:sp>
        <p:nvSpPr>
          <p:cNvPr id="19" name="Documento multiplo 18">
            <a:extLst>
              <a:ext uri="{FF2B5EF4-FFF2-40B4-BE49-F238E27FC236}">
                <a16:creationId xmlns:a16="http://schemas.microsoft.com/office/drawing/2014/main" id="{D4FD74CA-65C7-42F6-8E39-70E17CAD8064}"/>
              </a:ext>
            </a:extLst>
          </p:cNvPr>
          <p:cNvSpPr/>
          <p:nvPr/>
        </p:nvSpPr>
        <p:spPr>
          <a:xfrm>
            <a:off x="8996150" y="3094052"/>
            <a:ext cx="1650825" cy="1405408"/>
          </a:xfrm>
          <a:prstGeom prst="flowChartMultidocumen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latin typeface="Century Gothic" panose="020B0502020202020204" pitchFamily="34" charset="0"/>
              </a:rPr>
              <a:t>UNI EN ISO 19650 – 2: 2019</a:t>
            </a:r>
            <a:endParaRPr lang="it-IT" sz="1600" dirty="0">
              <a:latin typeface="Century Gothic" panose="020B0502020202020204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DA58576-F4AA-4A1D-AF96-CA22FB8577E7}"/>
              </a:ext>
            </a:extLst>
          </p:cNvPr>
          <p:cNvSpPr txBox="1"/>
          <p:nvPr/>
        </p:nvSpPr>
        <p:spPr>
          <a:xfrm>
            <a:off x="8996151" y="4573209"/>
            <a:ext cx="1650826" cy="99102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it-IT" sz="1400" dirty="0">
                <a:latin typeface="Century Gothic" panose="020B0502020202020204" pitchFamily="34" charset="0"/>
              </a:rPr>
              <a:t>Parte </a:t>
            </a:r>
            <a:r>
              <a:rPr lang="it-IT" sz="1400" dirty="0" smtClean="0">
                <a:latin typeface="Century Gothic" panose="020B0502020202020204" pitchFamily="34" charset="0"/>
              </a:rPr>
              <a:t>2: Fase di consegna dei cespiti immobili</a:t>
            </a:r>
          </a:p>
          <a:p>
            <a:pPr algn="ctr"/>
            <a:endParaRPr lang="it-IT" sz="1400" dirty="0">
              <a:latin typeface="Century Gothic" panose="020B0502020202020204" pitchFamily="34" charset="0"/>
            </a:endParaRPr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5499F65C-ED98-4598-AC02-87160826A2DF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8830980" y="5733057"/>
            <a:ext cx="6101" cy="370893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F5B7F9F-9BE4-48FF-A4D4-F9BEFF2CDEA3}"/>
              </a:ext>
            </a:extLst>
          </p:cNvPr>
          <p:cNvSpPr txBox="1"/>
          <p:nvPr/>
        </p:nvSpPr>
        <p:spPr>
          <a:xfrm>
            <a:off x="8121040" y="6103950"/>
            <a:ext cx="1432081" cy="344696"/>
          </a:xfrm>
          <a:prstGeom prst="rect">
            <a:avLst/>
          </a:prstGeom>
          <a:noFill/>
          <a:ln>
            <a:noFill/>
          </a:ln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14/03/2019</a:t>
            </a:r>
            <a:endParaRPr lang="it-IT" sz="1400" b="1" i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Parentesi quadra chiusa 22">
            <a:extLst>
              <a:ext uri="{FF2B5EF4-FFF2-40B4-BE49-F238E27FC236}">
                <a16:creationId xmlns:a16="http://schemas.microsoft.com/office/drawing/2014/main" id="{B33B14A6-6EE8-4759-A36F-11AA74662428}"/>
              </a:ext>
            </a:extLst>
          </p:cNvPr>
          <p:cNvSpPr/>
          <p:nvPr/>
        </p:nvSpPr>
        <p:spPr>
          <a:xfrm rot="5400000">
            <a:off x="8785176" y="3532554"/>
            <a:ext cx="168821" cy="4232181"/>
          </a:xfrm>
          <a:prstGeom prst="rightBracke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6CC8269D-9E5D-4DBA-BAD0-41C5A0C92C67}"/>
              </a:ext>
            </a:extLst>
          </p:cNvPr>
          <p:cNvSpPr txBox="1"/>
          <p:nvPr/>
        </p:nvSpPr>
        <p:spPr>
          <a:xfrm>
            <a:off x="2423217" y="3037591"/>
            <a:ext cx="2338759" cy="27532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lIns="128001" tIns="64001" rIns="128001" bIns="64001" rtlCol="0">
            <a:spAutoFit/>
          </a:bodyPr>
          <a:lstStyle/>
          <a:p>
            <a:pPr algn="ctr"/>
            <a:endParaRPr lang="it-IT" sz="1400" b="1" dirty="0">
              <a:latin typeface="Century Gothic" panose="020B0502020202020204" pitchFamily="34" charset="0"/>
            </a:endParaRPr>
          </a:p>
        </p:txBody>
      </p:sp>
      <p:sp>
        <p:nvSpPr>
          <p:cNvPr id="26" name="Documento multiplo 25">
            <a:extLst>
              <a:ext uri="{FF2B5EF4-FFF2-40B4-BE49-F238E27FC236}">
                <a16:creationId xmlns:a16="http://schemas.microsoft.com/office/drawing/2014/main" id="{81994458-C812-439D-95AF-0FAA1B384D04}"/>
              </a:ext>
            </a:extLst>
          </p:cNvPr>
          <p:cNvSpPr/>
          <p:nvPr/>
        </p:nvSpPr>
        <p:spPr>
          <a:xfrm>
            <a:off x="3055427" y="3126559"/>
            <a:ext cx="1565355" cy="1230977"/>
          </a:xfrm>
          <a:prstGeom prst="flowChartMultidocumen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latin typeface="Century Gothic" panose="020B0502020202020204" pitchFamily="34" charset="0"/>
              </a:rPr>
              <a:t>PAS 1192-2</a:t>
            </a:r>
            <a:endParaRPr lang="it-IT" sz="1600" dirty="0">
              <a:latin typeface="Century Gothic" panose="020B0502020202020204" pitchFamily="34" charset="0"/>
            </a:endParaRPr>
          </a:p>
        </p:txBody>
      </p:sp>
      <p:sp>
        <p:nvSpPr>
          <p:cNvPr id="27" name="Documento multiplo 26">
            <a:extLst>
              <a:ext uri="{FF2B5EF4-FFF2-40B4-BE49-F238E27FC236}">
                <a16:creationId xmlns:a16="http://schemas.microsoft.com/office/drawing/2014/main" id="{81994458-C812-439D-95AF-0FAA1B384D04}"/>
              </a:ext>
            </a:extLst>
          </p:cNvPr>
          <p:cNvSpPr/>
          <p:nvPr/>
        </p:nvSpPr>
        <p:spPr>
          <a:xfrm>
            <a:off x="3055427" y="4392922"/>
            <a:ext cx="1565355" cy="1230977"/>
          </a:xfrm>
          <a:prstGeom prst="flowChartMultidocumen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latin typeface="Century Gothic" panose="020B0502020202020204" pitchFamily="34" charset="0"/>
              </a:rPr>
              <a:t>PAS 1192-3</a:t>
            </a:r>
            <a:endParaRPr lang="it-IT" sz="1600" dirty="0">
              <a:latin typeface="Century Gothic" panose="020B0502020202020204" pitchFamily="34" charset="0"/>
            </a:endParaRPr>
          </a:p>
        </p:txBody>
      </p:sp>
      <p:sp>
        <p:nvSpPr>
          <p:cNvPr id="30" name="Segnaposto data 3"/>
          <p:cNvSpPr>
            <a:spLocks noGrp="1"/>
          </p:cNvSpPr>
          <p:nvPr>
            <p:ph type="dt" sz="half" idx="4294967295"/>
          </p:nvPr>
        </p:nvSpPr>
        <p:spPr>
          <a:xfrm rot="16200000">
            <a:off x="2192630" y="4998533"/>
            <a:ext cx="1022878" cy="561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z="2800" b="1" dirty="0" smtClean="0">
                <a:solidFill>
                  <a:schemeClr val="bg1"/>
                </a:solidFill>
              </a:rPr>
              <a:t>U.K.</a:t>
            </a:r>
            <a:endParaRPr lang="it-IT" sz="2800" b="1" dirty="0">
              <a:solidFill>
                <a:schemeClr val="bg1"/>
              </a:solidFill>
            </a:endParaRPr>
          </a:p>
        </p:txBody>
      </p: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B22AE617-3765-470A-9519-E034AFD21024}"/>
              </a:ext>
            </a:extLst>
          </p:cNvPr>
          <p:cNvCxnSpPr>
            <a:cxnSpLocks/>
          </p:cNvCxnSpPr>
          <p:nvPr/>
        </p:nvCxnSpPr>
        <p:spPr>
          <a:xfrm flipV="1">
            <a:off x="2423217" y="5899849"/>
            <a:ext cx="8755500" cy="43751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Freccia a destra 40"/>
          <p:cNvSpPr/>
          <p:nvPr/>
        </p:nvSpPr>
        <p:spPr>
          <a:xfrm>
            <a:off x="5342719" y="4115220"/>
            <a:ext cx="978408" cy="48463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634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10985678" y="141668"/>
            <a:ext cx="1012065" cy="550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z="3200" dirty="0" smtClean="0"/>
              <a:t>12</a:t>
            </a:r>
            <a:endParaRPr lang="it-IT" sz="3200" dirty="0"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2240924" y="6356350"/>
            <a:ext cx="11292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 smtClean="0"/>
              <a:t>22-Mar-2019</a:t>
            </a:r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9222377" y="6356349"/>
            <a:ext cx="1763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r"/>
            <a:r>
              <a:rPr lang="it-IT" dirty="0" smtClean="0"/>
              <a:t>Ing. Matteo Libera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274" y="1770123"/>
            <a:ext cx="8107403" cy="4586226"/>
          </a:xfrm>
          <a:prstGeom prst="rect">
            <a:avLst/>
          </a:prstGeom>
        </p:spPr>
      </p:pic>
      <p:sp>
        <p:nvSpPr>
          <p:cNvPr id="18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3370217" y="888792"/>
            <a:ext cx="4920835" cy="561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z="3200" dirty="0" smtClean="0"/>
              <a:t>LIVELLI DI MATURITÁ BIM</a:t>
            </a:r>
            <a:endParaRPr lang="it-IT" sz="3200" dirty="0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24" y="888792"/>
            <a:ext cx="881331" cy="88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10985678" y="141668"/>
            <a:ext cx="1012065" cy="550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z="3200" dirty="0" smtClean="0"/>
              <a:t>13</a:t>
            </a:r>
            <a:endParaRPr lang="it-IT" sz="3200" dirty="0"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2240924" y="6356350"/>
            <a:ext cx="11292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 smtClean="0"/>
              <a:t>22-Mar-2019</a:t>
            </a:r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9222377" y="6356349"/>
            <a:ext cx="1763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r"/>
            <a:r>
              <a:rPr lang="it-IT" dirty="0" smtClean="0"/>
              <a:t>Ing. Matteo Libera</a:t>
            </a:r>
            <a:endParaRPr lang="it-IT" dirty="0"/>
          </a:p>
        </p:txBody>
      </p:sp>
      <p:pic>
        <p:nvPicPr>
          <p:cNvPr id="5" name="Immagine 4" descr="Microsoft Excel - LOD Spec 2017 Part II 2017-10-0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" t="14210" r="31997" b="4336"/>
          <a:stretch/>
        </p:blipFill>
        <p:spPr>
          <a:xfrm>
            <a:off x="4638276" y="4661422"/>
            <a:ext cx="2574032" cy="169492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EA1C935-77BC-42E6-979B-02B62ED8DD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60" y="1658048"/>
            <a:ext cx="4920031" cy="2767517"/>
          </a:xfrm>
          <a:prstGeom prst="rect">
            <a:avLst/>
          </a:prstGeom>
        </p:spPr>
      </p:pic>
      <p:pic>
        <p:nvPicPr>
          <p:cNvPr id="9" name="Immagine 8" descr="Ritaglio schermat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0749" y="1658048"/>
            <a:ext cx="3783256" cy="4698302"/>
          </a:xfrm>
          <a:prstGeom prst="rect">
            <a:avLst/>
          </a:prstGeom>
        </p:spPr>
      </p:pic>
      <p:pic>
        <p:nvPicPr>
          <p:cNvPr id="10" name="Picture 5" descr="C:\Users\ma.vergani.R4M\Desktop\MATTEO\Immagine4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"/>
          <a:stretch/>
        </p:blipFill>
        <p:spPr bwMode="auto">
          <a:xfrm>
            <a:off x="4244722" y="4570889"/>
            <a:ext cx="298080" cy="133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ma.vergani.R4M\Desktop\MATTEO\Immagine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822" y="4560553"/>
            <a:ext cx="304658" cy="134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ma.vergani.R4M\Desktop\MATTEO\Immagine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50" y="4570889"/>
            <a:ext cx="302277" cy="134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a.vergani.R4M\Desktop\MATTEO\Immagine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74" y="4560553"/>
            <a:ext cx="398994" cy="13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ccia a destra 13"/>
          <p:cNvSpPr/>
          <p:nvPr/>
        </p:nvSpPr>
        <p:spPr>
          <a:xfrm>
            <a:off x="2246374" y="5907312"/>
            <a:ext cx="2273461" cy="558384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latin typeface="Century Gothic" panose="020B0502020202020204" pitchFamily="34" charset="0"/>
              </a:rPr>
              <a:t>LOD</a:t>
            </a:r>
          </a:p>
        </p:txBody>
      </p:sp>
      <p:pic>
        <p:nvPicPr>
          <p:cNvPr id="15" name="Picture 2" descr="C:\Users\m.libera\Desktop\quality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760" y="692331"/>
            <a:ext cx="929922" cy="92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3308764" y="860489"/>
            <a:ext cx="7582391" cy="6522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z="3200" dirty="0" smtClean="0"/>
              <a:t>STANDARD DI PROGETTAZIONE INFORMATIVA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52145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10985678" y="141668"/>
            <a:ext cx="1012065" cy="550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z="3200" dirty="0" smtClean="0"/>
              <a:t>14</a:t>
            </a:r>
            <a:endParaRPr lang="it-IT" sz="3200" dirty="0"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2240924" y="6356350"/>
            <a:ext cx="11292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 smtClean="0"/>
              <a:t>22-Mar-2019</a:t>
            </a:r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9222377" y="6356349"/>
            <a:ext cx="1763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r"/>
            <a:r>
              <a:rPr lang="it-IT" dirty="0" smtClean="0"/>
              <a:t>Ing. Matteo Libera</a:t>
            </a:r>
            <a:endParaRPr lang="it-IT" dirty="0"/>
          </a:p>
        </p:txBody>
      </p:sp>
      <p:pic>
        <p:nvPicPr>
          <p:cNvPr id="5" name="Picture 2" descr="C:\Users\m.libera\Desktop\Presentazione Luca\project-manager.png">
            <a:extLst>
              <a:ext uri="{FF2B5EF4-FFF2-40B4-BE49-F238E27FC236}">
                <a16:creationId xmlns:a16="http://schemas.microsoft.com/office/drawing/2014/main" id="{E608D739-25FC-4944-BB1B-C5F9EAD75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267" y="1866523"/>
            <a:ext cx="701172" cy="74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C73BD58-CD2B-477C-93EF-ECD2DC492029}"/>
              </a:ext>
            </a:extLst>
          </p:cNvPr>
          <p:cNvSpPr txBox="1"/>
          <p:nvPr/>
        </p:nvSpPr>
        <p:spPr>
          <a:xfrm>
            <a:off x="6513626" y="2516818"/>
            <a:ext cx="1182454" cy="56013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BIM</a:t>
            </a:r>
          </a:p>
          <a:p>
            <a:pPr algn="ctr"/>
            <a:r>
              <a:rPr lang="it-IT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MANAGER</a:t>
            </a:r>
            <a:endParaRPr lang="it-IT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3370217" y="888792"/>
            <a:ext cx="6518366" cy="561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z="3200" dirty="0" smtClean="0"/>
              <a:t>NUOVE FIGURE PROFESSIONALI</a:t>
            </a:r>
            <a:endParaRPr lang="it-IT" sz="32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29" y="888792"/>
            <a:ext cx="1233488" cy="928688"/>
          </a:xfrm>
          <a:prstGeom prst="rect">
            <a:avLst/>
          </a:prstGeom>
        </p:spPr>
      </p:pic>
      <p:cxnSp>
        <p:nvCxnSpPr>
          <p:cNvPr id="11" name="Connettore 4 10"/>
          <p:cNvCxnSpPr>
            <a:stCxn id="8" idx="2"/>
            <a:endCxn id="15" idx="0"/>
          </p:cNvCxnSpPr>
          <p:nvPr/>
        </p:nvCxnSpPr>
        <p:spPr>
          <a:xfrm rot="5400000">
            <a:off x="5647143" y="2038635"/>
            <a:ext cx="419388" cy="2496033"/>
          </a:xfrm>
          <a:prstGeom prst="bentConnector3">
            <a:avLst>
              <a:gd name="adj1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Users\m.libera\Desktop\Presentazione Luca\project-manager.png">
            <a:extLst>
              <a:ext uri="{FF2B5EF4-FFF2-40B4-BE49-F238E27FC236}">
                <a16:creationId xmlns:a16="http://schemas.microsoft.com/office/drawing/2014/main" id="{E608D739-25FC-4944-BB1B-C5F9EAD75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234" y="3496345"/>
            <a:ext cx="701172" cy="74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C73BD58-CD2B-477C-93EF-ECD2DC492029}"/>
              </a:ext>
            </a:extLst>
          </p:cNvPr>
          <p:cNvSpPr txBox="1"/>
          <p:nvPr/>
        </p:nvSpPr>
        <p:spPr>
          <a:xfrm>
            <a:off x="3794767" y="4246752"/>
            <a:ext cx="1698172" cy="56013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BIM</a:t>
            </a:r>
          </a:p>
          <a:p>
            <a:pPr algn="ctr"/>
            <a:r>
              <a:rPr lang="it-IT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COORDINATOR</a:t>
            </a:r>
            <a:endParaRPr lang="it-IT" sz="1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2" descr="C:\Users\m.libera\Desktop\Presentazione Luca\project-manager.png">
            <a:extLst>
              <a:ext uri="{FF2B5EF4-FFF2-40B4-BE49-F238E27FC236}">
                <a16:creationId xmlns:a16="http://schemas.microsoft.com/office/drawing/2014/main" id="{E608D739-25FC-4944-BB1B-C5F9EAD75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423" y="5076570"/>
            <a:ext cx="701172" cy="74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C73BD58-CD2B-477C-93EF-ECD2DC492029}"/>
              </a:ext>
            </a:extLst>
          </p:cNvPr>
          <p:cNvSpPr txBox="1"/>
          <p:nvPr/>
        </p:nvSpPr>
        <p:spPr>
          <a:xfrm>
            <a:off x="4719586" y="5826976"/>
            <a:ext cx="1214845" cy="56013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BIM</a:t>
            </a:r>
          </a:p>
          <a:p>
            <a:pPr algn="ctr"/>
            <a:r>
              <a:rPr lang="it-IT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SPECIALIST</a:t>
            </a:r>
            <a:endParaRPr lang="it-IT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0" name="Connettore 4 19"/>
          <p:cNvCxnSpPr>
            <a:stCxn id="18" idx="0"/>
            <a:endCxn id="16" idx="2"/>
          </p:cNvCxnSpPr>
          <p:nvPr/>
        </p:nvCxnSpPr>
        <p:spPr>
          <a:xfrm rot="16200000" flipV="1">
            <a:off x="4850592" y="4600153"/>
            <a:ext cx="269679" cy="683156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C:\Users\m.libera\Desktop\Presentazione Luca\project-manager.png">
            <a:extLst>
              <a:ext uri="{FF2B5EF4-FFF2-40B4-BE49-F238E27FC236}">
                <a16:creationId xmlns:a16="http://schemas.microsoft.com/office/drawing/2014/main" id="{E608D739-25FC-4944-BB1B-C5F9EAD75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976" y="5076570"/>
            <a:ext cx="701172" cy="74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8C73BD58-CD2B-477C-93EF-ECD2DC492029}"/>
              </a:ext>
            </a:extLst>
          </p:cNvPr>
          <p:cNvSpPr txBox="1"/>
          <p:nvPr/>
        </p:nvSpPr>
        <p:spPr>
          <a:xfrm>
            <a:off x="3391139" y="5826976"/>
            <a:ext cx="1214845" cy="56013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BIM</a:t>
            </a:r>
          </a:p>
          <a:p>
            <a:pPr algn="ctr"/>
            <a:r>
              <a:rPr lang="it-IT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SPECIALIST</a:t>
            </a:r>
            <a:endParaRPr lang="it-IT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2" name="Connettore 4 31"/>
          <p:cNvCxnSpPr>
            <a:stCxn id="30" idx="0"/>
            <a:endCxn id="16" idx="2"/>
          </p:cNvCxnSpPr>
          <p:nvPr/>
        </p:nvCxnSpPr>
        <p:spPr>
          <a:xfrm rot="5400000" flipH="1" flipV="1">
            <a:off x="4186368" y="4619086"/>
            <a:ext cx="269679" cy="645291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4 33"/>
          <p:cNvCxnSpPr>
            <a:stCxn id="8" idx="2"/>
            <a:endCxn id="35" idx="0"/>
          </p:cNvCxnSpPr>
          <p:nvPr/>
        </p:nvCxnSpPr>
        <p:spPr>
          <a:xfrm rot="16200000" flipH="1">
            <a:off x="6920111" y="3261698"/>
            <a:ext cx="419388" cy="49905"/>
          </a:xfrm>
          <a:prstGeom prst="bentConnector3">
            <a:avLst>
              <a:gd name="adj1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C:\Users\m.libera\Desktop\Presentazione Luca\project-manager.png">
            <a:extLst>
              <a:ext uri="{FF2B5EF4-FFF2-40B4-BE49-F238E27FC236}">
                <a16:creationId xmlns:a16="http://schemas.microsoft.com/office/drawing/2014/main" id="{E608D739-25FC-4944-BB1B-C5F9EAD75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72" y="3496345"/>
            <a:ext cx="701172" cy="74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8C73BD58-CD2B-477C-93EF-ECD2DC492029}"/>
              </a:ext>
            </a:extLst>
          </p:cNvPr>
          <p:cNvSpPr txBox="1"/>
          <p:nvPr/>
        </p:nvSpPr>
        <p:spPr>
          <a:xfrm>
            <a:off x="6340705" y="4246752"/>
            <a:ext cx="1698172" cy="56013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BIM</a:t>
            </a:r>
          </a:p>
          <a:p>
            <a:pPr algn="ctr"/>
            <a:r>
              <a:rPr lang="it-IT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COORDINATOR</a:t>
            </a:r>
            <a:endParaRPr lang="it-IT" sz="1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7" name="Picture 2" descr="C:\Users\m.libera\Desktop\Presentazione Luca\project-manager.png">
            <a:extLst>
              <a:ext uri="{FF2B5EF4-FFF2-40B4-BE49-F238E27FC236}">
                <a16:creationId xmlns:a16="http://schemas.microsoft.com/office/drawing/2014/main" id="{E608D739-25FC-4944-BB1B-C5F9EAD75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361" y="5076570"/>
            <a:ext cx="701172" cy="74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8C73BD58-CD2B-477C-93EF-ECD2DC492029}"/>
              </a:ext>
            </a:extLst>
          </p:cNvPr>
          <p:cNvSpPr txBox="1"/>
          <p:nvPr/>
        </p:nvSpPr>
        <p:spPr>
          <a:xfrm>
            <a:off x="7265524" y="5826976"/>
            <a:ext cx="1214845" cy="56013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BIM</a:t>
            </a:r>
          </a:p>
          <a:p>
            <a:pPr algn="ctr"/>
            <a:r>
              <a:rPr lang="it-IT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SPECIALIST</a:t>
            </a:r>
            <a:endParaRPr lang="it-IT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9" name="Connettore 4 38"/>
          <p:cNvCxnSpPr>
            <a:stCxn id="37" idx="0"/>
            <a:endCxn id="36" idx="2"/>
          </p:cNvCxnSpPr>
          <p:nvPr/>
        </p:nvCxnSpPr>
        <p:spPr>
          <a:xfrm rot="16200000" flipV="1">
            <a:off x="7396530" y="4600153"/>
            <a:ext cx="269679" cy="683156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 descr="C:\Users\m.libera\Desktop\Presentazione Luca\project-manager.png">
            <a:extLst>
              <a:ext uri="{FF2B5EF4-FFF2-40B4-BE49-F238E27FC236}">
                <a16:creationId xmlns:a16="http://schemas.microsoft.com/office/drawing/2014/main" id="{E608D739-25FC-4944-BB1B-C5F9EAD75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914" y="5076570"/>
            <a:ext cx="701172" cy="74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8C73BD58-CD2B-477C-93EF-ECD2DC492029}"/>
              </a:ext>
            </a:extLst>
          </p:cNvPr>
          <p:cNvSpPr txBox="1"/>
          <p:nvPr/>
        </p:nvSpPr>
        <p:spPr>
          <a:xfrm>
            <a:off x="5937077" y="5826976"/>
            <a:ext cx="1214845" cy="56013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BIM</a:t>
            </a:r>
          </a:p>
          <a:p>
            <a:pPr algn="ctr"/>
            <a:r>
              <a:rPr lang="it-IT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SPECIALIST</a:t>
            </a:r>
            <a:endParaRPr lang="it-IT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2" name="Connettore 4 41"/>
          <p:cNvCxnSpPr>
            <a:stCxn id="40" idx="0"/>
            <a:endCxn id="36" idx="2"/>
          </p:cNvCxnSpPr>
          <p:nvPr/>
        </p:nvCxnSpPr>
        <p:spPr>
          <a:xfrm rot="5400000" flipH="1" flipV="1">
            <a:off x="6732306" y="4619086"/>
            <a:ext cx="269679" cy="645291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4 43"/>
          <p:cNvCxnSpPr>
            <a:stCxn id="8" idx="2"/>
            <a:endCxn id="45" idx="0"/>
          </p:cNvCxnSpPr>
          <p:nvPr/>
        </p:nvCxnSpPr>
        <p:spPr>
          <a:xfrm rot="16200000" flipH="1">
            <a:off x="8272790" y="1909020"/>
            <a:ext cx="410717" cy="2746590"/>
          </a:xfrm>
          <a:prstGeom prst="bentConnector3">
            <a:avLst>
              <a:gd name="adj1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2" descr="C:\Users\m.libera\Desktop\Presentazione Luca\project-manager.png">
            <a:extLst>
              <a:ext uri="{FF2B5EF4-FFF2-40B4-BE49-F238E27FC236}">
                <a16:creationId xmlns:a16="http://schemas.microsoft.com/office/drawing/2014/main" id="{E608D739-25FC-4944-BB1B-C5F9EAD75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857" y="3487674"/>
            <a:ext cx="701172" cy="74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8C73BD58-CD2B-477C-93EF-ECD2DC492029}"/>
              </a:ext>
            </a:extLst>
          </p:cNvPr>
          <p:cNvSpPr txBox="1"/>
          <p:nvPr/>
        </p:nvSpPr>
        <p:spPr>
          <a:xfrm>
            <a:off x="9037390" y="4238081"/>
            <a:ext cx="1698172" cy="56013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BIM</a:t>
            </a:r>
          </a:p>
          <a:p>
            <a:pPr algn="ctr"/>
            <a:r>
              <a:rPr lang="it-IT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COORDINATOR</a:t>
            </a:r>
            <a:endParaRPr lang="it-IT" sz="1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7" name="Picture 2" descr="C:\Users\m.libera\Desktop\Presentazione Luca\project-manager.png">
            <a:extLst>
              <a:ext uri="{FF2B5EF4-FFF2-40B4-BE49-F238E27FC236}">
                <a16:creationId xmlns:a16="http://schemas.microsoft.com/office/drawing/2014/main" id="{E608D739-25FC-4944-BB1B-C5F9EAD75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046" y="5067899"/>
            <a:ext cx="701172" cy="74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8C73BD58-CD2B-477C-93EF-ECD2DC492029}"/>
              </a:ext>
            </a:extLst>
          </p:cNvPr>
          <p:cNvSpPr txBox="1"/>
          <p:nvPr/>
        </p:nvSpPr>
        <p:spPr>
          <a:xfrm>
            <a:off x="9962209" y="5818305"/>
            <a:ext cx="1214845" cy="56013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BIM</a:t>
            </a:r>
          </a:p>
          <a:p>
            <a:pPr algn="ctr"/>
            <a:r>
              <a:rPr lang="it-IT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SPECIALIST</a:t>
            </a:r>
            <a:endParaRPr lang="it-IT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9" name="Connettore 4 48"/>
          <p:cNvCxnSpPr>
            <a:stCxn id="47" idx="0"/>
            <a:endCxn id="46" idx="2"/>
          </p:cNvCxnSpPr>
          <p:nvPr/>
        </p:nvCxnSpPr>
        <p:spPr>
          <a:xfrm rot="16200000" flipV="1">
            <a:off x="10093215" y="4591482"/>
            <a:ext cx="269679" cy="683156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C:\Users\m.libera\Desktop\Presentazione Luca\project-manager.png">
            <a:extLst>
              <a:ext uri="{FF2B5EF4-FFF2-40B4-BE49-F238E27FC236}">
                <a16:creationId xmlns:a16="http://schemas.microsoft.com/office/drawing/2014/main" id="{E608D739-25FC-4944-BB1B-C5F9EAD75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599" y="5067899"/>
            <a:ext cx="701172" cy="74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8C73BD58-CD2B-477C-93EF-ECD2DC492029}"/>
              </a:ext>
            </a:extLst>
          </p:cNvPr>
          <p:cNvSpPr txBox="1"/>
          <p:nvPr/>
        </p:nvSpPr>
        <p:spPr>
          <a:xfrm>
            <a:off x="8633762" y="5818305"/>
            <a:ext cx="1214845" cy="56013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BIM</a:t>
            </a:r>
          </a:p>
          <a:p>
            <a:pPr algn="ctr"/>
            <a:r>
              <a:rPr lang="it-IT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SPECIALIST</a:t>
            </a:r>
            <a:endParaRPr lang="it-IT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2" name="Connettore 4 51"/>
          <p:cNvCxnSpPr>
            <a:stCxn id="50" idx="0"/>
            <a:endCxn id="46" idx="2"/>
          </p:cNvCxnSpPr>
          <p:nvPr/>
        </p:nvCxnSpPr>
        <p:spPr>
          <a:xfrm rot="5400000" flipH="1" flipV="1">
            <a:off x="9428991" y="4610415"/>
            <a:ext cx="269679" cy="645291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tangolo 56"/>
          <p:cNvSpPr/>
          <p:nvPr/>
        </p:nvSpPr>
        <p:spPr>
          <a:xfrm>
            <a:off x="2139426" y="1869731"/>
            <a:ext cx="1224135" cy="44866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1" name="Picture 2" descr="C:\Users\m.libera\Desktop\Presentazione Luca\project-manager.png">
            <a:extLst>
              <a:ext uri="{FF2B5EF4-FFF2-40B4-BE49-F238E27FC236}">
                <a16:creationId xmlns:a16="http://schemas.microsoft.com/office/drawing/2014/main" id="{E608D739-25FC-4944-BB1B-C5F9EAD75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038" y="3224946"/>
            <a:ext cx="701172" cy="74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8C73BD58-CD2B-477C-93EF-ECD2DC492029}"/>
              </a:ext>
            </a:extLst>
          </p:cNvPr>
          <p:cNvSpPr txBox="1"/>
          <p:nvPr/>
        </p:nvSpPr>
        <p:spPr>
          <a:xfrm>
            <a:off x="2153397" y="3966682"/>
            <a:ext cx="1182454" cy="56013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CDE</a:t>
            </a:r>
          </a:p>
          <a:p>
            <a:pPr algn="ctr"/>
            <a:r>
              <a:rPr lang="it-IT" sz="14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MANAGER</a:t>
            </a:r>
            <a:endParaRPr lang="it-IT" sz="14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7" name="Picture 5" descr="\\R4msrv01\r4m\GARE\G17013 - Iper - Monza\Documenti in preparazione\IMMAGINI\bim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445" y="4625540"/>
            <a:ext cx="696357" cy="69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Immagine 67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385" y="3493594"/>
            <a:ext cx="1318486" cy="761792"/>
          </a:xfrm>
          <a:prstGeom prst="rect">
            <a:avLst/>
          </a:prstGeom>
        </p:spPr>
      </p:pic>
      <p:pic>
        <p:nvPicPr>
          <p:cNvPr id="69" name="Immagine 68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18" y="3397177"/>
            <a:ext cx="1060598" cy="1060598"/>
          </a:xfrm>
          <a:prstGeom prst="rect">
            <a:avLst/>
          </a:prstGeom>
        </p:spPr>
      </p:pic>
      <p:pic>
        <p:nvPicPr>
          <p:cNvPr id="70" name="Immagine 69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046" y="3551590"/>
            <a:ext cx="741194" cy="74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6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10985678" y="141668"/>
            <a:ext cx="1012065" cy="550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z="3200" dirty="0" smtClean="0"/>
              <a:t>15</a:t>
            </a:r>
            <a:endParaRPr lang="it-IT" sz="3200" dirty="0"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2240924" y="6356350"/>
            <a:ext cx="11292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 smtClean="0"/>
              <a:t>22-Mar-2019</a:t>
            </a:r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9222377" y="6356349"/>
            <a:ext cx="1763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r"/>
            <a:r>
              <a:rPr lang="it-IT" dirty="0" smtClean="0"/>
              <a:t>Ing. Matteo Libera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160709" y="1482238"/>
            <a:ext cx="1224135" cy="47634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entury Gothic" panose="020B0502020202020204" pitchFamily="34" charset="0"/>
            </a:endParaRPr>
          </a:p>
        </p:txBody>
      </p:sp>
      <p:sp>
        <p:nvSpPr>
          <p:cNvPr id="8" name="Elaborazione alternativa 7">
            <a:extLst>
              <a:ext uri="{FF2B5EF4-FFF2-40B4-BE49-F238E27FC236}">
                <a16:creationId xmlns:a16="http://schemas.microsoft.com/office/drawing/2014/main" id="{E0CACD19-BDD1-4D8E-AA8D-A6E6F0F8C840}"/>
              </a:ext>
            </a:extLst>
          </p:cNvPr>
          <p:cNvSpPr/>
          <p:nvPr/>
        </p:nvSpPr>
        <p:spPr>
          <a:xfrm>
            <a:off x="5572456" y="1653775"/>
            <a:ext cx="1065999" cy="293511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latin typeface="Century Gothic" panose="020B0502020202020204" pitchFamily="34" charset="0"/>
              </a:rPr>
              <a:t>Commessa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D5D110E-565D-4593-A20A-65E5DE2092C4}"/>
              </a:ext>
            </a:extLst>
          </p:cNvPr>
          <p:cNvSpPr/>
          <p:nvPr/>
        </p:nvSpPr>
        <p:spPr>
          <a:xfrm>
            <a:off x="5574933" y="2274248"/>
            <a:ext cx="1065999" cy="6192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latin typeface="Century Gothic" panose="020B0502020202020204" pitchFamily="34" charset="0"/>
              </a:rPr>
              <a:t>Analisi documentazione</a:t>
            </a:r>
          </a:p>
        </p:txBody>
      </p:sp>
      <p:sp>
        <p:nvSpPr>
          <p:cNvPr id="10" name="Decisione 9">
            <a:extLst>
              <a:ext uri="{FF2B5EF4-FFF2-40B4-BE49-F238E27FC236}">
                <a16:creationId xmlns:a16="http://schemas.microsoft.com/office/drawing/2014/main" id="{F39816B1-1BBE-4CD2-851B-D5E29E41AE0E}"/>
              </a:ext>
            </a:extLst>
          </p:cNvPr>
          <p:cNvSpPr/>
          <p:nvPr/>
        </p:nvSpPr>
        <p:spPr>
          <a:xfrm>
            <a:off x="5373760" y="3139938"/>
            <a:ext cx="1502165" cy="684860"/>
          </a:xfrm>
          <a:prstGeom prst="flowChartDecisi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latin typeface="Century Gothic" panose="020B0502020202020204" pitchFamily="34" charset="0"/>
              </a:rPr>
              <a:t>Richieste BIM?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E609CE72-0C2C-4FA3-BEE4-EA3AF7D60FB3}"/>
              </a:ext>
            </a:extLst>
          </p:cNvPr>
          <p:cNvSpPr/>
          <p:nvPr/>
        </p:nvSpPr>
        <p:spPr>
          <a:xfrm>
            <a:off x="5545112" y="4071215"/>
            <a:ext cx="1154831" cy="4011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latin typeface="Century Gothic" panose="020B0502020202020204" pitchFamily="34" charset="0"/>
              </a:rPr>
              <a:t>Analisi requisiti BIM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0DA055AF-1A5E-49DC-9EFB-C19113248C1C}"/>
              </a:ext>
            </a:extLst>
          </p:cNvPr>
          <p:cNvSpPr/>
          <p:nvPr/>
        </p:nvSpPr>
        <p:spPr>
          <a:xfrm>
            <a:off x="5545112" y="4782536"/>
            <a:ext cx="1154832" cy="4054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latin typeface="Century Gothic" panose="020B0502020202020204" pitchFamily="34" charset="0"/>
              </a:rPr>
              <a:t>Individuazione risorse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4FEB876B-4D29-4AFA-8E90-8CBAEB73CFB2}"/>
              </a:ext>
            </a:extLst>
          </p:cNvPr>
          <p:cNvSpPr/>
          <p:nvPr/>
        </p:nvSpPr>
        <p:spPr>
          <a:xfrm>
            <a:off x="5408318" y="5430084"/>
            <a:ext cx="1428419" cy="7564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latin typeface="Century Gothic" panose="020B0502020202020204" pitchFamily="34" charset="0"/>
              </a:rPr>
              <a:t>Redazione BEP (BIM </a:t>
            </a:r>
            <a:r>
              <a:rPr lang="it-IT" sz="1000" dirty="0" err="1">
                <a:latin typeface="Century Gothic" panose="020B0502020202020204" pitchFamily="34" charset="0"/>
              </a:rPr>
              <a:t>Execution</a:t>
            </a:r>
            <a:r>
              <a:rPr lang="it-IT" sz="1000" dirty="0">
                <a:latin typeface="Century Gothic" panose="020B0502020202020204" pitchFamily="34" charset="0"/>
              </a:rPr>
              <a:t> Plan</a:t>
            </a:r>
            <a:r>
              <a:rPr lang="it-IT" sz="1000" dirty="0" smtClean="0">
                <a:latin typeface="Century Gothic" panose="020B0502020202020204" pitchFamily="34" charset="0"/>
              </a:rPr>
              <a:t>) /</a:t>
            </a:r>
          </a:p>
          <a:p>
            <a:pPr algn="ctr"/>
            <a:r>
              <a:rPr lang="it-IT" sz="1000" dirty="0" smtClean="0">
                <a:latin typeface="Century Gothic" panose="020B0502020202020204" pitchFamily="34" charset="0"/>
              </a:rPr>
              <a:t>Offerta di Gestione Informativa (</a:t>
            </a:r>
            <a:r>
              <a:rPr lang="it-IT" sz="1000" dirty="0" err="1" smtClean="0">
                <a:latin typeface="Century Gothic" panose="020B0502020202020204" pitchFamily="34" charset="0"/>
              </a:rPr>
              <a:t>oGI</a:t>
            </a:r>
            <a:r>
              <a:rPr lang="it-IT" sz="1000" dirty="0" smtClean="0">
                <a:latin typeface="Century Gothic" panose="020B0502020202020204" pitchFamily="34" charset="0"/>
              </a:rPr>
              <a:t>)</a:t>
            </a:r>
            <a:endParaRPr lang="it-IT" sz="1000" dirty="0">
              <a:latin typeface="Century Gothic" panose="020B0502020202020204" pitchFamily="34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2B8D857-DAA9-4907-96FE-AD16FB82DE3B}"/>
              </a:ext>
            </a:extLst>
          </p:cNvPr>
          <p:cNvSpPr/>
          <p:nvPr/>
        </p:nvSpPr>
        <p:spPr>
          <a:xfrm>
            <a:off x="6851122" y="2274248"/>
            <a:ext cx="1065999" cy="6192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latin typeface="Century Gothic" panose="020B0502020202020204" pitchFamily="34" charset="0"/>
              </a:rPr>
              <a:t>Analisi </a:t>
            </a:r>
            <a:r>
              <a:rPr lang="it-IT" sz="1000" dirty="0" smtClean="0">
                <a:latin typeface="Century Gothic" panose="020B0502020202020204" pitchFamily="34" charset="0"/>
              </a:rPr>
              <a:t>Fattibilità </a:t>
            </a:r>
            <a:r>
              <a:rPr lang="it-IT" sz="1000" dirty="0">
                <a:latin typeface="Century Gothic" panose="020B0502020202020204" pitchFamily="34" charset="0"/>
              </a:rPr>
              <a:t>lavorazione BIM</a:t>
            </a:r>
          </a:p>
        </p:txBody>
      </p:sp>
      <p:sp>
        <p:nvSpPr>
          <p:cNvPr id="15" name="Decisione 14">
            <a:extLst>
              <a:ext uri="{FF2B5EF4-FFF2-40B4-BE49-F238E27FC236}">
                <a16:creationId xmlns:a16="http://schemas.microsoft.com/office/drawing/2014/main" id="{66099E67-D0B9-49D8-8E41-19B31F7B7A48}"/>
              </a:ext>
            </a:extLst>
          </p:cNvPr>
          <p:cNvSpPr/>
          <p:nvPr/>
        </p:nvSpPr>
        <p:spPr>
          <a:xfrm>
            <a:off x="8057113" y="2233914"/>
            <a:ext cx="1332499" cy="659579"/>
          </a:xfrm>
          <a:prstGeom prst="flowChartDecisi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latin typeface="Century Gothic" panose="020B0502020202020204" pitchFamily="34" charset="0"/>
              </a:rPr>
              <a:t>Evaluation</a:t>
            </a:r>
          </a:p>
        </p:txBody>
      </p:sp>
      <p:sp>
        <p:nvSpPr>
          <p:cNvPr id="16" name="Elaborazione alternativa 15">
            <a:extLst>
              <a:ext uri="{FF2B5EF4-FFF2-40B4-BE49-F238E27FC236}">
                <a16:creationId xmlns:a16="http://schemas.microsoft.com/office/drawing/2014/main" id="{CD976205-FE33-4D4F-9413-0DB0FDB51FD7}"/>
              </a:ext>
            </a:extLst>
          </p:cNvPr>
          <p:cNvSpPr/>
          <p:nvPr/>
        </p:nvSpPr>
        <p:spPr>
          <a:xfrm>
            <a:off x="9624243" y="2251387"/>
            <a:ext cx="1065999" cy="619245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latin typeface="Century Gothic" panose="020B0502020202020204" pitchFamily="34" charset="0"/>
              </a:rPr>
              <a:t>Procedure CAD tradizionali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6E5A7740-AB14-440E-8E96-78CA8FA241AE}"/>
              </a:ext>
            </a:extLst>
          </p:cNvPr>
          <p:cNvSpPr/>
          <p:nvPr/>
        </p:nvSpPr>
        <p:spPr>
          <a:xfrm>
            <a:off x="8190362" y="3230880"/>
            <a:ext cx="1065999" cy="5029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latin typeface="Century Gothic" panose="020B0502020202020204" pitchFamily="34" charset="0"/>
              </a:rPr>
              <a:t>Definizione dei requisiti BIM</a:t>
            </a:r>
          </a:p>
        </p:txBody>
      </p:sp>
      <p:sp>
        <p:nvSpPr>
          <p:cNvPr id="18" name="Documento multiplo 17">
            <a:extLst>
              <a:ext uri="{FF2B5EF4-FFF2-40B4-BE49-F238E27FC236}">
                <a16:creationId xmlns:a16="http://schemas.microsoft.com/office/drawing/2014/main" id="{470C366B-8355-41D8-980F-440297202A4E}"/>
              </a:ext>
            </a:extLst>
          </p:cNvPr>
          <p:cNvSpPr/>
          <p:nvPr/>
        </p:nvSpPr>
        <p:spPr>
          <a:xfrm>
            <a:off x="9529604" y="3081868"/>
            <a:ext cx="1017098" cy="800944"/>
          </a:xfrm>
          <a:prstGeom prst="flowChartMultidocumen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Standard BIM</a:t>
            </a:r>
          </a:p>
        </p:txBody>
      </p:sp>
      <p:sp>
        <p:nvSpPr>
          <p:cNvPr id="19" name="Documento 18">
            <a:extLst>
              <a:ext uri="{FF2B5EF4-FFF2-40B4-BE49-F238E27FC236}">
                <a16:creationId xmlns:a16="http://schemas.microsoft.com/office/drawing/2014/main" id="{0AF74E02-245B-4FDF-8BF3-9887C41280FD}"/>
              </a:ext>
            </a:extLst>
          </p:cNvPr>
          <p:cNvSpPr/>
          <p:nvPr/>
        </p:nvSpPr>
        <p:spPr>
          <a:xfrm>
            <a:off x="4567023" y="5465856"/>
            <a:ext cx="608974" cy="684860"/>
          </a:xfrm>
          <a:prstGeom prst="flowChartDocumen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BEP (</a:t>
            </a:r>
            <a:r>
              <a:rPr lang="it-IT" sz="1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pGI</a:t>
            </a:r>
            <a:r>
              <a:rPr lang="it-IT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20" name="Documento 19">
            <a:extLst>
              <a:ext uri="{FF2B5EF4-FFF2-40B4-BE49-F238E27FC236}">
                <a16:creationId xmlns:a16="http://schemas.microsoft.com/office/drawing/2014/main" id="{8DFA9B21-7595-4C84-BF31-87FF9524ECD6}"/>
              </a:ext>
            </a:extLst>
          </p:cNvPr>
          <p:cNvSpPr/>
          <p:nvPr/>
        </p:nvSpPr>
        <p:spPr>
          <a:xfrm>
            <a:off x="4565606" y="3929351"/>
            <a:ext cx="608974" cy="684860"/>
          </a:xfrm>
          <a:prstGeom prst="flowChartDocumen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EIR (CI)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2FA65EAA-02C5-427A-B923-17D48FF3D847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6105456" y="1947286"/>
            <a:ext cx="2477" cy="326962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9D65711B-1B8D-4B42-A24C-CEB239DC792E}"/>
              </a:ext>
            </a:extLst>
          </p:cNvPr>
          <p:cNvCxnSpPr>
            <a:cxnSpLocks/>
            <a:stCxn id="9" idx="3"/>
            <a:endCxn id="14" idx="1"/>
          </p:cNvCxnSpPr>
          <p:nvPr/>
        </p:nvCxnSpPr>
        <p:spPr>
          <a:xfrm>
            <a:off x="6640932" y="2583871"/>
            <a:ext cx="210190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5D89EC64-1F4D-4A2A-8D35-D63502915A90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 flipV="1">
            <a:off x="7917121" y="2563704"/>
            <a:ext cx="139992" cy="20167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BFF9B2EE-4B99-423C-9C78-F316D4AE2705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 flipV="1">
            <a:off x="9389612" y="2561010"/>
            <a:ext cx="234631" cy="2694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9C964577-6C1D-4342-B4E8-DE19A0800A9E}"/>
              </a:ext>
            </a:extLst>
          </p:cNvPr>
          <p:cNvCxnSpPr>
            <a:stCxn id="15" idx="2"/>
            <a:endCxn id="17" idx="0"/>
          </p:cNvCxnSpPr>
          <p:nvPr/>
        </p:nvCxnSpPr>
        <p:spPr>
          <a:xfrm flipH="1">
            <a:off x="8723362" y="2893493"/>
            <a:ext cx="1" cy="337387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89A47815-BE1A-4D44-9D45-018E5FE0FEB2}"/>
              </a:ext>
            </a:extLst>
          </p:cNvPr>
          <p:cNvCxnSpPr>
            <a:stCxn id="17" idx="1"/>
            <a:endCxn id="10" idx="3"/>
          </p:cNvCxnSpPr>
          <p:nvPr/>
        </p:nvCxnSpPr>
        <p:spPr>
          <a:xfrm flipH="1">
            <a:off x="6875925" y="3482340"/>
            <a:ext cx="1314437" cy="28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B7CC3297-66DA-411C-A7DD-D91BE73F5651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6107933" y="2893493"/>
            <a:ext cx="16910" cy="246445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C8861203-6BEF-44A8-8730-05652EC1B453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 flipH="1">
            <a:off x="6122528" y="3824798"/>
            <a:ext cx="2315" cy="246417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815EDABD-6F49-44B3-B374-7FBF7DD9ABC6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>
            <a:off x="6122528" y="4472347"/>
            <a:ext cx="0" cy="310189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F07E7BF4-5176-401C-8A6C-1C4184BD191C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>
            <a:off x="6122528" y="5188001"/>
            <a:ext cx="0" cy="242083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1E17F65A-07EF-4C8D-8D99-87C30A73FC3D}"/>
              </a:ext>
            </a:extLst>
          </p:cNvPr>
          <p:cNvCxnSpPr>
            <a:cxnSpLocks/>
            <a:stCxn id="20" idx="3"/>
            <a:endCxn id="11" idx="1"/>
          </p:cNvCxnSpPr>
          <p:nvPr/>
        </p:nvCxnSpPr>
        <p:spPr>
          <a:xfrm>
            <a:off x="5174580" y="4271781"/>
            <a:ext cx="370532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666EF2D6-7B8B-46C8-91DD-DD34A613006B}"/>
              </a:ext>
            </a:extLst>
          </p:cNvPr>
          <p:cNvCxnSpPr>
            <a:cxnSpLocks/>
            <a:stCxn id="19" idx="3"/>
            <a:endCxn id="13" idx="1"/>
          </p:cNvCxnSpPr>
          <p:nvPr/>
        </p:nvCxnSpPr>
        <p:spPr>
          <a:xfrm>
            <a:off x="5175997" y="5808286"/>
            <a:ext cx="232321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7CD30280-86D0-42C1-A9EB-5D12D0FCAB1D}"/>
              </a:ext>
            </a:extLst>
          </p:cNvPr>
          <p:cNvCxnSpPr>
            <a:cxnSpLocks/>
            <a:stCxn id="18" idx="1"/>
            <a:endCxn id="17" idx="3"/>
          </p:cNvCxnSpPr>
          <p:nvPr/>
        </p:nvCxnSpPr>
        <p:spPr>
          <a:xfrm flipH="1">
            <a:off x="9256361" y="3482340"/>
            <a:ext cx="273243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8BE7C7D2-C456-49FF-B3CE-DDA2881E0BAB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6122528" y="6186487"/>
            <a:ext cx="0" cy="408318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159">
            <a:extLst>
              <a:ext uri="{FF2B5EF4-FFF2-40B4-BE49-F238E27FC236}">
                <a16:creationId xmlns:a16="http://schemas.microsoft.com/office/drawing/2014/main" id="{AA42DCFB-25D2-45CB-AA64-1098207B9765}"/>
              </a:ext>
            </a:extLst>
          </p:cNvPr>
          <p:cNvCxnSpPr>
            <a:cxnSpLocks/>
          </p:cNvCxnSpPr>
          <p:nvPr/>
        </p:nvCxnSpPr>
        <p:spPr>
          <a:xfrm flipV="1">
            <a:off x="5819832" y="6446936"/>
            <a:ext cx="650233" cy="251488"/>
          </a:xfrm>
          <a:prstGeom prst="line">
            <a:avLst/>
          </a:prstGeom>
          <a:ln w="28575">
            <a:solidFill>
              <a:srgbClr val="C0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>
            <a:extLst>
              <a:ext uri="{FF2B5EF4-FFF2-40B4-BE49-F238E27FC236}">
                <a16:creationId xmlns:a16="http://schemas.microsoft.com/office/drawing/2014/main" id="{3AFC8000-7033-4468-968D-D1B2247BF584}"/>
              </a:ext>
            </a:extLst>
          </p:cNvPr>
          <p:cNvSpPr/>
          <p:nvPr/>
        </p:nvSpPr>
        <p:spPr>
          <a:xfrm>
            <a:off x="4486108" y="1482238"/>
            <a:ext cx="6300993" cy="476348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>
              <a:latin typeface="Century Gothic" panose="020B0502020202020204" pitchFamily="34" charset="0"/>
            </a:endParaRPr>
          </a:p>
        </p:txBody>
      </p:sp>
      <p:pic>
        <p:nvPicPr>
          <p:cNvPr id="37" name="Picture 2" descr="C:\Users\m.libera\Desktop\Presentazione Luca\project-manager.png">
            <a:extLst>
              <a:ext uri="{FF2B5EF4-FFF2-40B4-BE49-F238E27FC236}">
                <a16:creationId xmlns:a16="http://schemas.microsoft.com/office/drawing/2014/main" id="{E608D739-25FC-4944-BB1B-C5F9EAD75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540" y="2234121"/>
            <a:ext cx="701172" cy="74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8C73BD58-CD2B-477C-93EF-ECD2DC492029}"/>
              </a:ext>
            </a:extLst>
          </p:cNvPr>
          <p:cNvSpPr txBox="1"/>
          <p:nvPr/>
        </p:nvSpPr>
        <p:spPr>
          <a:xfrm>
            <a:off x="3249997" y="2984528"/>
            <a:ext cx="1045557" cy="452417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it-IT" sz="1050" b="1" dirty="0">
                <a:latin typeface="Century Gothic" panose="020B0502020202020204" pitchFamily="34" charset="0"/>
              </a:rPr>
              <a:t>PROJECT MANAGER</a:t>
            </a:r>
          </a:p>
        </p:txBody>
      </p:sp>
      <p:pic>
        <p:nvPicPr>
          <p:cNvPr id="39" name="Picture 2" descr="C:\Users\m.libera\Desktop\Presentazione Luca\project-manager.png">
            <a:extLst>
              <a:ext uri="{FF2B5EF4-FFF2-40B4-BE49-F238E27FC236}">
                <a16:creationId xmlns:a16="http://schemas.microsoft.com/office/drawing/2014/main" id="{A7F57B08-2E5B-4422-98BB-7E60B6407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939" y="3534877"/>
            <a:ext cx="701172" cy="74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885A7728-956C-41DD-954E-2C8E1818124A}"/>
              </a:ext>
            </a:extLst>
          </p:cNvPr>
          <p:cNvSpPr txBox="1"/>
          <p:nvPr/>
        </p:nvSpPr>
        <p:spPr>
          <a:xfrm>
            <a:off x="3211746" y="4281133"/>
            <a:ext cx="1045557" cy="452417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it-IT" sz="105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BIM  MANAGER</a:t>
            </a:r>
          </a:p>
        </p:txBody>
      </p:sp>
      <p:pic>
        <p:nvPicPr>
          <p:cNvPr id="41" name="Picture 2" descr="C:\Users\m.libera\Desktop\Presentazione Luca\project-manager.png">
            <a:extLst>
              <a:ext uri="{FF2B5EF4-FFF2-40B4-BE49-F238E27FC236}">
                <a16:creationId xmlns:a16="http://schemas.microsoft.com/office/drawing/2014/main" id="{9560C7ED-E383-43FA-A50F-BF9F3B969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540" y="4889883"/>
            <a:ext cx="701172" cy="74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24E39127-B68C-461C-AD63-6FEC8BDD4C23}"/>
              </a:ext>
            </a:extLst>
          </p:cNvPr>
          <p:cNvSpPr txBox="1"/>
          <p:nvPr/>
        </p:nvSpPr>
        <p:spPr>
          <a:xfrm>
            <a:off x="3079792" y="5687144"/>
            <a:ext cx="1385967" cy="452417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it-IT" sz="1050" b="1" dirty="0">
                <a:latin typeface="Century Gothic" panose="020B0502020202020204" pitchFamily="34" charset="0"/>
              </a:rPr>
              <a:t>PROJECT COORDINATOR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A306AEFD-74EF-449D-8C17-8BC3F1AF292B}"/>
              </a:ext>
            </a:extLst>
          </p:cNvPr>
          <p:cNvSpPr txBox="1"/>
          <p:nvPr/>
        </p:nvSpPr>
        <p:spPr>
          <a:xfrm>
            <a:off x="3160709" y="1490541"/>
            <a:ext cx="1224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Century Gothic" panose="020B0502020202020204" pitchFamily="34" charset="0"/>
              </a:rPr>
              <a:t>Figure professionali coinvolte</a:t>
            </a:r>
          </a:p>
        </p:txBody>
      </p:sp>
      <p:sp>
        <p:nvSpPr>
          <p:cNvPr id="44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3370216" y="888792"/>
            <a:ext cx="7615461" cy="561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z="3200" dirty="0" smtClean="0"/>
              <a:t>PROCEDURA COMMESSA BIM – Fase I</a:t>
            </a:r>
            <a:endParaRPr lang="it-IT" sz="32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412" y="1043324"/>
            <a:ext cx="894433" cy="894433"/>
          </a:xfrm>
          <a:prstGeom prst="rect">
            <a:avLst/>
          </a:prstGeom>
        </p:spPr>
      </p:pic>
      <p:cxnSp>
        <p:nvCxnSpPr>
          <p:cNvPr id="50" name="Connettore 1 159">
            <a:extLst>
              <a:ext uri="{FF2B5EF4-FFF2-40B4-BE49-F238E27FC236}">
                <a16:creationId xmlns:a16="http://schemas.microsoft.com/office/drawing/2014/main" id="{AA42DCFB-25D2-45CB-AA64-1098207B9765}"/>
              </a:ext>
            </a:extLst>
          </p:cNvPr>
          <p:cNvCxnSpPr>
            <a:cxnSpLocks/>
          </p:cNvCxnSpPr>
          <p:nvPr/>
        </p:nvCxnSpPr>
        <p:spPr>
          <a:xfrm flipV="1">
            <a:off x="5831947" y="6512921"/>
            <a:ext cx="650233" cy="251488"/>
          </a:xfrm>
          <a:prstGeom prst="line">
            <a:avLst/>
          </a:prstGeom>
          <a:ln w="28575">
            <a:solidFill>
              <a:srgbClr val="C0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49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10985678" y="141668"/>
            <a:ext cx="1012065" cy="550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z="3200" dirty="0" smtClean="0"/>
              <a:t>16</a:t>
            </a:r>
            <a:endParaRPr lang="it-IT" sz="3200" dirty="0"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2240924" y="6356350"/>
            <a:ext cx="11292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 smtClean="0"/>
              <a:t>22-Mar-2019</a:t>
            </a:r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9222377" y="6356349"/>
            <a:ext cx="1763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r"/>
            <a:r>
              <a:rPr lang="it-IT" dirty="0" smtClean="0"/>
              <a:t>Ing. Matteo Libera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199898" y="1596538"/>
            <a:ext cx="1224135" cy="47634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entury Gothic" panose="020B0502020202020204" pitchFamily="34" charset="0"/>
            </a:endParaRPr>
          </a:p>
        </p:txBody>
      </p:sp>
      <p:pic>
        <p:nvPicPr>
          <p:cNvPr id="9" name="Picture 2" descr="C:\Users\m.libera\Desktop\Presentazione Luca\project-manager.png">
            <a:extLst>
              <a:ext uri="{FF2B5EF4-FFF2-40B4-BE49-F238E27FC236}">
                <a16:creationId xmlns:a16="http://schemas.microsoft.com/office/drawing/2014/main" id="{E608D739-25FC-4944-BB1B-C5F9EAD75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743" y="2727567"/>
            <a:ext cx="701172" cy="74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C73BD58-CD2B-477C-93EF-ECD2DC492029}"/>
              </a:ext>
            </a:extLst>
          </p:cNvPr>
          <p:cNvSpPr txBox="1"/>
          <p:nvPr/>
        </p:nvSpPr>
        <p:spPr>
          <a:xfrm>
            <a:off x="3136412" y="3477974"/>
            <a:ext cx="1351107" cy="452417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it-IT" sz="105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BIM COORDINATOR</a:t>
            </a:r>
            <a:endParaRPr lang="it-IT" sz="105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2" descr="C:\Users\m.libera\Desktop\Presentazione Luca\project-manager.png">
            <a:extLst>
              <a:ext uri="{FF2B5EF4-FFF2-40B4-BE49-F238E27FC236}">
                <a16:creationId xmlns:a16="http://schemas.microsoft.com/office/drawing/2014/main" id="{A7F57B08-2E5B-4422-98BB-7E60B6407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743" y="4591538"/>
            <a:ext cx="701172" cy="74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85A7728-956C-41DD-954E-2C8E1818124A}"/>
              </a:ext>
            </a:extLst>
          </p:cNvPr>
          <p:cNvSpPr txBox="1"/>
          <p:nvPr/>
        </p:nvSpPr>
        <p:spPr>
          <a:xfrm>
            <a:off x="3246550" y="5337794"/>
            <a:ext cx="1045557" cy="452417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it-IT" sz="1050" b="1" dirty="0">
                <a:solidFill>
                  <a:srgbClr val="00B050"/>
                </a:solidFill>
                <a:latin typeface="Century Gothic" panose="020B0502020202020204" pitchFamily="34" charset="0"/>
              </a:rPr>
              <a:t>BIM  </a:t>
            </a:r>
            <a:r>
              <a:rPr lang="it-IT" sz="105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SPECIALIST</a:t>
            </a:r>
            <a:endParaRPr lang="it-IT" sz="105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306AEFD-74EF-449D-8C17-8BC3F1AF292B}"/>
              </a:ext>
            </a:extLst>
          </p:cNvPr>
          <p:cNvSpPr txBox="1"/>
          <p:nvPr/>
        </p:nvSpPr>
        <p:spPr>
          <a:xfrm>
            <a:off x="3199898" y="1604841"/>
            <a:ext cx="1224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Century Gothic" panose="020B0502020202020204" pitchFamily="34" charset="0"/>
              </a:rPr>
              <a:t>Figure professionali coinvolte</a:t>
            </a:r>
          </a:p>
        </p:txBody>
      </p:sp>
      <p:sp>
        <p:nvSpPr>
          <p:cNvPr id="14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3370216" y="888792"/>
            <a:ext cx="7615461" cy="561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z="3200" dirty="0" smtClean="0"/>
              <a:t>PROCEDURA COMMESSA BIM – Fase </a:t>
            </a:r>
            <a:r>
              <a:rPr lang="it-IT" sz="3200" dirty="0"/>
              <a:t>I</a:t>
            </a:r>
            <a:r>
              <a:rPr lang="it-IT" sz="3200" dirty="0" smtClean="0"/>
              <a:t>I</a:t>
            </a:r>
            <a:endParaRPr lang="it-IT" sz="3200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412" y="1043324"/>
            <a:ext cx="894433" cy="894433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5838504" y="1749605"/>
            <a:ext cx="1164867" cy="37464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latin typeface="Century Gothic" panose="020B0502020202020204" pitchFamily="34" charset="0"/>
              </a:rPr>
              <a:t>Sviluppo BIM discipline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838504" y="3780430"/>
            <a:ext cx="1164867" cy="38400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latin typeface="Century Gothic" panose="020B0502020202020204" pitchFamily="34" charset="0"/>
              </a:rPr>
              <a:t>Condivisione (SHARED)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5838501" y="2325669"/>
            <a:ext cx="1164867" cy="37464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latin typeface="Century Gothic" panose="020B0502020202020204" pitchFamily="34" charset="0"/>
              </a:rPr>
              <a:t>Verifica WIP</a:t>
            </a:r>
          </a:p>
        </p:txBody>
      </p:sp>
      <p:cxnSp>
        <p:nvCxnSpPr>
          <p:cNvPr id="19" name="Connettore 2 18"/>
          <p:cNvCxnSpPr>
            <a:stCxn id="26" idx="2"/>
            <a:endCxn id="17" idx="0"/>
          </p:cNvCxnSpPr>
          <p:nvPr/>
        </p:nvCxnSpPr>
        <p:spPr>
          <a:xfrm>
            <a:off x="6420934" y="3643963"/>
            <a:ext cx="4" cy="136467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30" idx="2"/>
            <a:endCxn id="29" idx="0"/>
          </p:cNvCxnSpPr>
          <p:nvPr/>
        </p:nvCxnSpPr>
        <p:spPr>
          <a:xfrm flipH="1">
            <a:off x="6420936" y="4801513"/>
            <a:ext cx="1" cy="184508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29" idx="2"/>
            <a:endCxn id="32" idx="0"/>
          </p:cNvCxnSpPr>
          <p:nvPr/>
        </p:nvCxnSpPr>
        <p:spPr>
          <a:xfrm>
            <a:off x="6420936" y="5641642"/>
            <a:ext cx="2" cy="155012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>
            <a:endCxn id="16" idx="0"/>
          </p:cNvCxnSpPr>
          <p:nvPr/>
        </p:nvCxnSpPr>
        <p:spPr>
          <a:xfrm>
            <a:off x="6420934" y="1504085"/>
            <a:ext cx="4" cy="245520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4551005" y="2183554"/>
            <a:ext cx="6236096" cy="417646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5" name="Connettore 2 24"/>
          <p:cNvCxnSpPr>
            <a:stCxn id="16" idx="2"/>
            <a:endCxn id="18" idx="0"/>
          </p:cNvCxnSpPr>
          <p:nvPr/>
        </p:nvCxnSpPr>
        <p:spPr>
          <a:xfrm flipH="1">
            <a:off x="6420935" y="2124246"/>
            <a:ext cx="3" cy="201423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ecisione 25"/>
          <p:cNvSpPr/>
          <p:nvPr/>
        </p:nvSpPr>
        <p:spPr>
          <a:xfrm>
            <a:off x="5692892" y="2988342"/>
            <a:ext cx="1456084" cy="655621"/>
          </a:xfrm>
          <a:prstGeom prst="flowChartDecisi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latin typeface="Century Gothic" panose="020B0502020202020204" pitchFamily="34" charset="0"/>
              </a:rPr>
              <a:t>Evaluation</a:t>
            </a:r>
          </a:p>
        </p:txBody>
      </p:sp>
      <p:cxnSp>
        <p:nvCxnSpPr>
          <p:cNvPr id="27" name="Connettore 2 26"/>
          <p:cNvCxnSpPr>
            <a:stCxn id="18" idx="2"/>
            <a:endCxn id="26" idx="0"/>
          </p:cNvCxnSpPr>
          <p:nvPr/>
        </p:nvCxnSpPr>
        <p:spPr>
          <a:xfrm flipH="1">
            <a:off x="6420934" y="2700310"/>
            <a:ext cx="1" cy="288032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tangolo 27"/>
          <p:cNvSpPr/>
          <p:nvPr/>
        </p:nvSpPr>
        <p:spPr>
          <a:xfrm>
            <a:off x="5530517" y="1624504"/>
            <a:ext cx="1921511" cy="1232469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Decisione 28"/>
          <p:cNvSpPr/>
          <p:nvPr/>
        </p:nvSpPr>
        <p:spPr>
          <a:xfrm>
            <a:off x="5692894" y="4986021"/>
            <a:ext cx="1456083" cy="655621"/>
          </a:xfrm>
          <a:prstGeom prst="flowChartDecisi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latin typeface="Century Gothic" panose="020B0502020202020204" pitchFamily="34" charset="0"/>
              </a:rPr>
              <a:t>Evaluation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5838503" y="4417506"/>
            <a:ext cx="1164867" cy="38400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latin typeface="Century Gothic" panose="020B0502020202020204" pitchFamily="34" charset="0"/>
              </a:rPr>
              <a:t>Verifica </a:t>
            </a:r>
            <a:r>
              <a:rPr lang="it-IT" sz="1000" i="1" dirty="0" err="1">
                <a:latin typeface="Century Gothic" panose="020B0502020202020204" pitchFamily="34" charset="0"/>
              </a:rPr>
              <a:t>clashes</a:t>
            </a:r>
            <a:endParaRPr lang="it-IT" sz="1000" i="1" dirty="0">
              <a:latin typeface="Century Gothic" panose="020B0502020202020204" pitchFamily="34" charset="0"/>
            </a:endParaRPr>
          </a:p>
        </p:txBody>
      </p:sp>
      <p:cxnSp>
        <p:nvCxnSpPr>
          <p:cNvPr id="31" name="Connettore 2 30"/>
          <p:cNvCxnSpPr>
            <a:stCxn id="17" idx="2"/>
            <a:endCxn id="30" idx="0"/>
          </p:cNvCxnSpPr>
          <p:nvPr/>
        </p:nvCxnSpPr>
        <p:spPr>
          <a:xfrm flipH="1">
            <a:off x="6420937" y="4164437"/>
            <a:ext cx="1" cy="253069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aborazione alternativa 31"/>
          <p:cNvSpPr/>
          <p:nvPr/>
        </p:nvSpPr>
        <p:spPr>
          <a:xfrm>
            <a:off x="5838504" y="5796654"/>
            <a:ext cx="1164867" cy="421471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latin typeface="Century Gothic" panose="020B0502020202020204" pitchFamily="34" charset="0"/>
              </a:rPr>
              <a:t>Pubblicazione (ARCHIVE)</a:t>
            </a:r>
          </a:p>
        </p:txBody>
      </p:sp>
      <p:cxnSp>
        <p:nvCxnSpPr>
          <p:cNvPr id="33" name="Connettore 4 32"/>
          <p:cNvCxnSpPr>
            <a:stCxn id="26" idx="3"/>
            <a:endCxn id="16" idx="3"/>
          </p:cNvCxnSpPr>
          <p:nvPr/>
        </p:nvCxnSpPr>
        <p:spPr>
          <a:xfrm flipH="1" flipV="1">
            <a:off x="7003371" y="1936926"/>
            <a:ext cx="145605" cy="1379227"/>
          </a:xfrm>
          <a:prstGeom prst="bentConnector3">
            <a:avLst>
              <a:gd name="adj1" fmla="val -477542"/>
            </a:avLst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4 33"/>
          <p:cNvCxnSpPr>
            <a:stCxn id="29" idx="3"/>
            <a:endCxn id="16" idx="3"/>
          </p:cNvCxnSpPr>
          <p:nvPr/>
        </p:nvCxnSpPr>
        <p:spPr>
          <a:xfrm flipH="1" flipV="1">
            <a:off x="7003371" y="1936926"/>
            <a:ext cx="145606" cy="3376906"/>
          </a:xfrm>
          <a:prstGeom prst="bentConnector3">
            <a:avLst>
              <a:gd name="adj1" fmla="val -1550365"/>
            </a:avLst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Documento multiplo 34"/>
          <p:cNvSpPr/>
          <p:nvPr/>
        </p:nvSpPr>
        <p:spPr>
          <a:xfrm>
            <a:off x="7989593" y="2390849"/>
            <a:ext cx="825114" cy="868945"/>
          </a:xfrm>
          <a:prstGeom prst="flowChartMultidocumen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Eval</a:t>
            </a:r>
            <a:r>
              <a:rPr lang="it-IT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. Reports WIP</a:t>
            </a:r>
          </a:p>
        </p:txBody>
      </p:sp>
      <p:sp>
        <p:nvSpPr>
          <p:cNvPr id="36" name="Documento multiplo 35"/>
          <p:cNvSpPr/>
          <p:nvPr/>
        </p:nvSpPr>
        <p:spPr>
          <a:xfrm>
            <a:off x="9490957" y="3278676"/>
            <a:ext cx="825114" cy="902773"/>
          </a:xfrm>
          <a:prstGeom prst="flowChartMultidocumen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Eval</a:t>
            </a:r>
            <a:r>
              <a:rPr lang="it-IT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. Reports SHARED</a:t>
            </a:r>
          </a:p>
        </p:txBody>
      </p:sp>
      <p:cxnSp>
        <p:nvCxnSpPr>
          <p:cNvPr id="37" name="Connettore 1 159">
            <a:extLst>
              <a:ext uri="{FF2B5EF4-FFF2-40B4-BE49-F238E27FC236}">
                <a16:creationId xmlns:a16="http://schemas.microsoft.com/office/drawing/2014/main" id="{AA42DCFB-25D2-45CB-AA64-1098207B9765}"/>
              </a:ext>
            </a:extLst>
          </p:cNvPr>
          <p:cNvCxnSpPr>
            <a:cxnSpLocks/>
          </p:cNvCxnSpPr>
          <p:nvPr/>
        </p:nvCxnSpPr>
        <p:spPr>
          <a:xfrm flipV="1">
            <a:off x="6072188" y="1358252"/>
            <a:ext cx="632242" cy="124360"/>
          </a:xfrm>
          <a:prstGeom prst="line">
            <a:avLst/>
          </a:prstGeom>
          <a:ln w="28575">
            <a:solidFill>
              <a:srgbClr val="C0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159">
            <a:extLst>
              <a:ext uri="{FF2B5EF4-FFF2-40B4-BE49-F238E27FC236}">
                <a16:creationId xmlns:a16="http://schemas.microsoft.com/office/drawing/2014/main" id="{AA42DCFB-25D2-45CB-AA64-1098207B9765}"/>
              </a:ext>
            </a:extLst>
          </p:cNvPr>
          <p:cNvCxnSpPr>
            <a:cxnSpLocks/>
          </p:cNvCxnSpPr>
          <p:nvPr/>
        </p:nvCxnSpPr>
        <p:spPr>
          <a:xfrm flipV="1">
            <a:off x="6104813" y="1427228"/>
            <a:ext cx="632242" cy="124360"/>
          </a:xfrm>
          <a:prstGeom prst="line">
            <a:avLst/>
          </a:prstGeom>
          <a:ln w="28575">
            <a:solidFill>
              <a:srgbClr val="C0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10985678" y="141668"/>
            <a:ext cx="1012065" cy="550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z="3200" dirty="0" smtClean="0"/>
              <a:t>17</a:t>
            </a:r>
            <a:endParaRPr lang="it-IT" sz="3200" dirty="0"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2240924" y="6356350"/>
            <a:ext cx="11292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 smtClean="0"/>
              <a:t>22-Mar-2019</a:t>
            </a:r>
            <a:endParaRPr lang="it-IT" dirty="0"/>
          </a:p>
        </p:txBody>
      </p:sp>
      <p:sp>
        <p:nvSpPr>
          <p:cNvPr id="5" name="Rettangolo con angoli arrotondati 29">
            <a:extLst>
              <a:ext uri="{FF2B5EF4-FFF2-40B4-BE49-F238E27FC236}">
                <a16:creationId xmlns:a16="http://schemas.microsoft.com/office/drawing/2014/main" id="{AF2967F6-735A-49A2-85F2-B4320083F393}"/>
              </a:ext>
            </a:extLst>
          </p:cNvPr>
          <p:cNvSpPr/>
          <p:nvPr/>
        </p:nvSpPr>
        <p:spPr>
          <a:xfrm>
            <a:off x="2393324" y="1341531"/>
            <a:ext cx="2136036" cy="1906216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latin typeface="Century Gothic" panose="020B0502020202020204" pitchFamily="34" charset="0"/>
            </a:endParaRPr>
          </a:p>
        </p:txBody>
      </p:sp>
      <p:sp>
        <p:nvSpPr>
          <p:cNvPr id="8" name="Rettangolo con angoli arrotondati 29">
            <a:extLst>
              <a:ext uri="{FF2B5EF4-FFF2-40B4-BE49-F238E27FC236}">
                <a16:creationId xmlns:a16="http://schemas.microsoft.com/office/drawing/2014/main" id="{AF2967F6-735A-49A2-85F2-B4320083F393}"/>
              </a:ext>
            </a:extLst>
          </p:cNvPr>
          <p:cNvSpPr/>
          <p:nvPr/>
        </p:nvSpPr>
        <p:spPr>
          <a:xfrm>
            <a:off x="2240924" y="1189131"/>
            <a:ext cx="2136036" cy="190621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latin typeface="Century Gothic" panose="020B0502020202020204" pitchFamily="34" charset="0"/>
            </a:endParaRPr>
          </a:p>
        </p:txBody>
      </p:sp>
      <p:sp>
        <p:nvSpPr>
          <p:cNvPr id="9" name="Rettangolo con angoli arrotondati 29">
            <a:extLst>
              <a:ext uri="{FF2B5EF4-FFF2-40B4-BE49-F238E27FC236}">
                <a16:creationId xmlns:a16="http://schemas.microsoft.com/office/drawing/2014/main" id="{AF2967F6-735A-49A2-85F2-B4320083F393}"/>
              </a:ext>
            </a:extLst>
          </p:cNvPr>
          <p:cNvSpPr/>
          <p:nvPr/>
        </p:nvSpPr>
        <p:spPr>
          <a:xfrm>
            <a:off x="5939872" y="1038328"/>
            <a:ext cx="2348655" cy="2220856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800" dirty="0">
              <a:latin typeface="Century Gothic" panose="020B0502020202020204" pitchFamily="34" charset="0"/>
            </a:endParaRPr>
          </a:p>
        </p:txBody>
      </p:sp>
      <p:sp>
        <p:nvSpPr>
          <p:cNvPr id="22" name="Rettangolo con angoli arrotondati 29">
            <a:extLst>
              <a:ext uri="{FF2B5EF4-FFF2-40B4-BE49-F238E27FC236}">
                <a16:creationId xmlns:a16="http://schemas.microsoft.com/office/drawing/2014/main" id="{AF2967F6-735A-49A2-85F2-B4320083F393}"/>
              </a:ext>
            </a:extLst>
          </p:cNvPr>
          <p:cNvSpPr/>
          <p:nvPr/>
        </p:nvSpPr>
        <p:spPr>
          <a:xfrm>
            <a:off x="5939872" y="1400441"/>
            <a:ext cx="2348655" cy="16402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8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562B604-6740-4945-964F-769E964323C3}"/>
              </a:ext>
            </a:extLst>
          </p:cNvPr>
          <p:cNvSpPr txBox="1"/>
          <p:nvPr/>
        </p:nvSpPr>
        <p:spPr>
          <a:xfrm>
            <a:off x="6160990" y="1510672"/>
            <a:ext cx="1899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CONDIVISIONE</a:t>
            </a:r>
            <a:endParaRPr lang="it-IT" sz="12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4" name="Connettore diritto 31">
            <a:extLst>
              <a:ext uri="{FF2B5EF4-FFF2-40B4-BE49-F238E27FC236}">
                <a16:creationId xmlns:a16="http://schemas.microsoft.com/office/drawing/2014/main" id="{5DE28A0D-1C7C-4C68-A93A-5CA5DDAC752A}"/>
              </a:ext>
            </a:extLst>
          </p:cNvPr>
          <p:cNvCxnSpPr/>
          <p:nvPr/>
        </p:nvCxnSpPr>
        <p:spPr>
          <a:xfrm flipV="1">
            <a:off x="5939871" y="1893163"/>
            <a:ext cx="2348656" cy="680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589EBCC-5B46-4578-B2A4-074D2D375E7F}"/>
              </a:ext>
            </a:extLst>
          </p:cNvPr>
          <p:cNvSpPr txBox="1"/>
          <p:nvPr/>
        </p:nvSpPr>
        <p:spPr>
          <a:xfrm>
            <a:off x="6024278" y="1999967"/>
            <a:ext cx="21902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dirty="0" smtClean="0">
                <a:latin typeface="Century Gothic" panose="020B0502020202020204" pitchFamily="34" charset="0"/>
              </a:rPr>
              <a:t>Modelli di disciplina condivisi per coordinamento con gli altri team ma ancora suscettibili di modifiche</a:t>
            </a:r>
            <a:endParaRPr lang="it-IT" sz="900" b="1" dirty="0">
              <a:latin typeface="Century Gothic" panose="020B0502020202020204" pitchFamily="34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562B604-6740-4945-964F-769E964323C3}"/>
              </a:ext>
            </a:extLst>
          </p:cNvPr>
          <p:cNvSpPr txBox="1"/>
          <p:nvPr/>
        </p:nvSpPr>
        <p:spPr>
          <a:xfrm>
            <a:off x="6208688" y="1066194"/>
            <a:ext cx="18640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rgbClr val="FF3399"/>
                </a:solidFill>
                <a:latin typeface="Century Gothic" panose="020B0502020202020204" pitchFamily="34" charset="0"/>
              </a:rPr>
              <a:t>STAZ. APPALTANTE</a:t>
            </a:r>
            <a:endParaRPr lang="it-IT" sz="1200" b="1" dirty="0">
              <a:solidFill>
                <a:srgbClr val="FF3399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E562B604-6740-4945-964F-769E964323C3}"/>
              </a:ext>
            </a:extLst>
          </p:cNvPr>
          <p:cNvSpPr txBox="1"/>
          <p:nvPr/>
        </p:nvSpPr>
        <p:spPr>
          <a:xfrm>
            <a:off x="5988438" y="3031626"/>
            <a:ext cx="224388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dirty="0" smtClean="0">
                <a:solidFill>
                  <a:srgbClr val="FF3399"/>
                </a:solidFill>
                <a:latin typeface="Century Gothic" panose="020B0502020202020204" pitchFamily="34" charset="0"/>
              </a:rPr>
              <a:t>Sola visualizzazione</a:t>
            </a:r>
            <a:endParaRPr lang="it-IT" sz="1000" b="1" dirty="0">
              <a:solidFill>
                <a:srgbClr val="FF3399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AF2967F6-735A-49A2-85F2-B4320083F393}"/>
              </a:ext>
            </a:extLst>
          </p:cNvPr>
          <p:cNvSpPr/>
          <p:nvPr/>
        </p:nvSpPr>
        <p:spPr>
          <a:xfrm rot="5400000">
            <a:off x="7079034" y="2537558"/>
            <a:ext cx="440245" cy="197873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latin typeface="Century Gothic" panose="020B0502020202020204" pitchFamily="34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F589EBCC-5B46-4578-B2A4-074D2D375E7F}"/>
              </a:ext>
            </a:extLst>
          </p:cNvPr>
          <p:cNvSpPr txBox="1"/>
          <p:nvPr/>
        </p:nvSpPr>
        <p:spPr>
          <a:xfrm>
            <a:off x="6309788" y="3365046"/>
            <a:ext cx="1904778" cy="317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latin typeface="Century Gothic" panose="020B0502020202020204" pitchFamily="34" charset="0"/>
              </a:rPr>
              <a:t>LV2 - AUTORIZZATO</a:t>
            </a:r>
            <a:endParaRPr lang="it-IT" sz="1400" b="1" dirty="0">
              <a:latin typeface="Century Gothic" panose="020B0502020202020204" pitchFamily="34" charset="0"/>
            </a:endParaRPr>
          </a:p>
        </p:txBody>
      </p:sp>
      <p:sp>
        <p:nvSpPr>
          <p:cNvPr id="32" name="Ovale 31"/>
          <p:cNvSpPr/>
          <p:nvPr/>
        </p:nvSpPr>
        <p:spPr bwMode="auto">
          <a:xfrm>
            <a:off x="5922730" y="3384141"/>
            <a:ext cx="362373" cy="378003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</a:t>
            </a:r>
            <a:endParaRPr lang="it-IT" sz="20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F589EBCC-5B46-4578-B2A4-074D2D375E7F}"/>
              </a:ext>
            </a:extLst>
          </p:cNvPr>
          <p:cNvSpPr txBox="1"/>
          <p:nvPr/>
        </p:nvSpPr>
        <p:spPr>
          <a:xfrm>
            <a:off x="6086088" y="2760795"/>
            <a:ext cx="25747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900" dirty="0" smtClean="0">
                <a:latin typeface="Century Gothic" panose="020B0502020202020204" pitchFamily="34" charset="0"/>
              </a:rPr>
              <a:t>Stato di approvazione: A0</a:t>
            </a:r>
            <a:endParaRPr lang="it-IT" sz="900" b="1" dirty="0">
              <a:latin typeface="Century Gothic" panose="020B0502020202020204" pitchFamily="34" charset="0"/>
            </a:endParaRPr>
          </a:p>
        </p:txBody>
      </p:sp>
      <p:sp>
        <p:nvSpPr>
          <p:cNvPr id="49" name="Rettangolo con angoli arrotondati 29">
            <a:extLst>
              <a:ext uri="{FF2B5EF4-FFF2-40B4-BE49-F238E27FC236}">
                <a16:creationId xmlns:a16="http://schemas.microsoft.com/office/drawing/2014/main" id="{AF2967F6-735A-49A2-85F2-B4320083F393}"/>
              </a:ext>
            </a:extLst>
          </p:cNvPr>
          <p:cNvSpPr/>
          <p:nvPr/>
        </p:nvSpPr>
        <p:spPr>
          <a:xfrm>
            <a:off x="9616068" y="4327749"/>
            <a:ext cx="2381676" cy="19270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E562B604-6740-4945-964F-769E964323C3}"/>
              </a:ext>
            </a:extLst>
          </p:cNvPr>
          <p:cNvSpPr txBox="1"/>
          <p:nvPr/>
        </p:nvSpPr>
        <p:spPr>
          <a:xfrm>
            <a:off x="9837186" y="4437980"/>
            <a:ext cx="2023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ARCHIVIO</a:t>
            </a:r>
            <a:endParaRPr lang="it-IT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1" name="Connettore diritto 31">
            <a:extLst>
              <a:ext uri="{FF2B5EF4-FFF2-40B4-BE49-F238E27FC236}">
                <a16:creationId xmlns:a16="http://schemas.microsoft.com/office/drawing/2014/main" id="{5DE28A0D-1C7C-4C68-A93A-5CA5DDAC752A}"/>
              </a:ext>
            </a:extLst>
          </p:cNvPr>
          <p:cNvCxnSpPr/>
          <p:nvPr/>
        </p:nvCxnSpPr>
        <p:spPr>
          <a:xfrm>
            <a:off x="9616067" y="4827277"/>
            <a:ext cx="2381676" cy="177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F589EBCC-5B46-4578-B2A4-074D2D375E7F}"/>
              </a:ext>
            </a:extLst>
          </p:cNvPr>
          <p:cNvSpPr txBox="1"/>
          <p:nvPr/>
        </p:nvSpPr>
        <p:spPr>
          <a:xfrm>
            <a:off x="9710137" y="4983251"/>
            <a:ext cx="232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900" dirty="0" smtClean="0">
                <a:latin typeface="Century Gothic" panose="020B0502020202020204" pitchFamily="34" charset="0"/>
              </a:rPr>
              <a:t>Modelli di disciplina obsoleti o sostituiti da avvenute varianti</a:t>
            </a:r>
            <a:endParaRPr lang="it-IT" sz="900" b="1" dirty="0">
              <a:latin typeface="Century Gothic" panose="020B0502020202020204" pitchFamily="34" charset="0"/>
            </a:endParaRPr>
          </a:p>
        </p:txBody>
      </p:sp>
      <p:sp>
        <p:nvSpPr>
          <p:cNvPr id="53" name="Rettangolo con angoli arrotondati 29">
            <a:extLst>
              <a:ext uri="{FF2B5EF4-FFF2-40B4-BE49-F238E27FC236}">
                <a16:creationId xmlns:a16="http://schemas.microsoft.com/office/drawing/2014/main" id="{AF2967F6-735A-49A2-85F2-B4320083F393}"/>
              </a:ext>
            </a:extLst>
          </p:cNvPr>
          <p:cNvSpPr/>
          <p:nvPr/>
        </p:nvSpPr>
        <p:spPr>
          <a:xfrm>
            <a:off x="5849354" y="874059"/>
            <a:ext cx="6262769" cy="5847415"/>
          </a:xfrm>
          <a:prstGeom prst="roundRect">
            <a:avLst>
              <a:gd name="adj" fmla="val 3319"/>
            </a:avLst>
          </a:prstGeom>
          <a:noFill/>
          <a:ln w="571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latin typeface="Century Gothic" panose="020B0502020202020204" pitchFamily="34" charset="0"/>
            </a:endParaRPr>
          </a:p>
        </p:txBody>
      </p:sp>
      <p:sp>
        <p:nvSpPr>
          <p:cNvPr id="57" name="Rettangolo con angoli arrotondati 29">
            <a:extLst>
              <a:ext uri="{FF2B5EF4-FFF2-40B4-BE49-F238E27FC236}">
                <a16:creationId xmlns:a16="http://schemas.microsoft.com/office/drawing/2014/main" id="{AF2967F6-735A-49A2-85F2-B4320083F393}"/>
              </a:ext>
            </a:extLst>
          </p:cNvPr>
          <p:cNvSpPr/>
          <p:nvPr/>
        </p:nvSpPr>
        <p:spPr>
          <a:xfrm rot="5400000">
            <a:off x="3896431" y="4615308"/>
            <a:ext cx="776826" cy="167578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" b="1" dirty="0">
              <a:latin typeface="Century Gothic" panose="020B0502020202020204" pitchFamily="34" charset="0"/>
            </a:endParaRP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F589EBCC-5B46-4578-B2A4-074D2D375E7F}"/>
              </a:ext>
            </a:extLst>
          </p:cNvPr>
          <p:cNvSpPr txBox="1"/>
          <p:nvPr/>
        </p:nvSpPr>
        <p:spPr>
          <a:xfrm>
            <a:off x="3486394" y="5224253"/>
            <a:ext cx="159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latin typeface="Century Gothic" panose="020B0502020202020204" pitchFamily="34" charset="0"/>
              </a:rPr>
              <a:t>Prescrizioni</a:t>
            </a:r>
          </a:p>
          <a:p>
            <a:pPr algn="ctr"/>
            <a:r>
              <a:rPr lang="it-IT" sz="1400" b="1" dirty="0" smtClean="0">
                <a:latin typeface="Century Gothic" panose="020B0502020202020204" pitchFamily="34" charset="0"/>
              </a:rPr>
              <a:t>specialistiche</a:t>
            </a:r>
            <a:endParaRPr lang="it-IT" sz="1400" b="1" dirty="0">
              <a:latin typeface="Century Gothic" panose="020B0502020202020204" pitchFamily="34" charset="0"/>
            </a:endParaRPr>
          </a:p>
        </p:txBody>
      </p:sp>
      <p:sp>
        <p:nvSpPr>
          <p:cNvPr id="59" name="Rettangolo con angoli arrotondati 29">
            <a:extLst>
              <a:ext uri="{FF2B5EF4-FFF2-40B4-BE49-F238E27FC236}">
                <a16:creationId xmlns:a16="http://schemas.microsoft.com/office/drawing/2014/main" id="{AF2967F6-735A-49A2-85F2-B4320083F393}"/>
              </a:ext>
            </a:extLst>
          </p:cNvPr>
          <p:cNvSpPr/>
          <p:nvPr/>
        </p:nvSpPr>
        <p:spPr>
          <a:xfrm>
            <a:off x="2088524" y="1036731"/>
            <a:ext cx="2136036" cy="190621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latin typeface="Century Gothic" panose="020B0502020202020204" pitchFamily="34" charset="0"/>
            </a:endParaRP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E562B604-6740-4945-964F-769E964323C3}"/>
              </a:ext>
            </a:extLst>
          </p:cNvPr>
          <p:cNvSpPr txBox="1"/>
          <p:nvPr/>
        </p:nvSpPr>
        <p:spPr>
          <a:xfrm>
            <a:off x="2301631" y="1146962"/>
            <a:ext cx="1870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WORK IN PROGRESS</a:t>
            </a:r>
            <a:endParaRPr lang="it-IT" sz="1200" b="1" dirty="0">
              <a:solidFill>
                <a:schemeClr val="accent1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1" name="Connettore diritto 31">
            <a:extLst>
              <a:ext uri="{FF2B5EF4-FFF2-40B4-BE49-F238E27FC236}">
                <a16:creationId xmlns:a16="http://schemas.microsoft.com/office/drawing/2014/main" id="{5DE28A0D-1C7C-4C68-A93A-5CA5DDAC752A}"/>
              </a:ext>
            </a:extLst>
          </p:cNvPr>
          <p:cNvCxnSpPr/>
          <p:nvPr/>
        </p:nvCxnSpPr>
        <p:spPr>
          <a:xfrm>
            <a:off x="2088524" y="1536258"/>
            <a:ext cx="2136035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F589EBCC-5B46-4578-B2A4-074D2D375E7F}"/>
              </a:ext>
            </a:extLst>
          </p:cNvPr>
          <p:cNvSpPr txBox="1"/>
          <p:nvPr/>
        </p:nvSpPr>
        <p:spPr>
          <a:xfrm>
            <a:off x="3199268" y="2505849"/>
            <a:ext cx="1020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>
                <a:latin typeface="Century Gothic" panose="020B0502020202020204" pitchFamily="34" charset="0"/>
              </a:rPr>
              <a:t>Revisione: </a:t>
            </a:r>
            <a:r>
              <a:rPr lang="it-IT" sz="800" dirty="0" smtClean="0">
                <a:latin typeface="Century Gothic" panose="020B0502020202020204" pitchFamily="34" charset="0"/>
              </a:rPr>
              <a:t>XX</a:t>
            </a:r>
            <a:endParaRPr lang="it-IT" sz="800" b="1" dirty="0">
              <a:latin typeface="Century Gothic" panose="020B0502020202020204" pitchFamily="34" charset="0"/>
            </a:endParaRP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F589EBCC-5B46-4578-B2A4-074D2D375E7F}"/>
              </a:ext>
            </a:extLst>
          </p:cNvPr>
          <p:cNvSpPr txBox="1"/>
          <p:nvPr/>
        </p:nvSpPr>
        <p:spPr>
          <a:xfrm>
            <a:off x="2125415" y="2496707"/>
            <a:ext cx="11203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 smtClean="0">
                <a:latin typeface="Century Gothic" panose="020B0502020202020204" pitchFamily="34" charset="0"/>
              </a:rPr>
              <a:t>Lavorazione: L0</a:t>
            </a:r>
            <a:endParaRPr lang="it-IT" sz="800" b="1" dirty="0">
              <a:latin typeface="Century Gothic" panose="020B0502020202020204" pitchFamily="34" charset="0"/>
            </a:endParaRP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F589EBCC-5B46-4578-B2A4-074D2D375E7F}"/>
              </a:ext>
            </a:extLst>
          </p:cNvPr>
          <p:cNvSpPr txBox="1"/>
          <p:nvPr/>
        </p:nvSpPr>
        <p:spPr>
          <a:xfrm>
            <a:off x="2164421" y="1632683"/>
            <a:ext cx="2007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900" dirty="0" smtClean="0">
                <a:latin typeface="Century Gothic" panose="020B0502020202020204" pitchFamily="34" charset="0"/>
              </a:rPr>
              <a:t>Prescrizioni specialistiche di fornitori o consulenti esterni.</a:t>
            </a:r>
          </a:p>
          <a:p>
            <a:pPr algn="l"/>
            <a:r>
              <a:rPr lang="it-IT" sz="900" b="1" dirty="0" smtClean="0">
                <a:latin typeface="Century Gothic" panose="020B0502020202020204" pitchFamily="34" charset="0"/>
              </a:rPr>
              <a:t>Possibile implementazione  con  gestione campionature, ordini di servizio e adempimenti relativi al coordinamento per la sicurezza.</a:t>
            </a:r>
            <a:endParaRPr lang="it-IT" sz="900" b="1" dirty="0">
              <a:latin typeface="Century Gothic" panose="020B0502020202020204" pitchFamily="34" charset="0"/>
            </a:endParaRPr>
          </a:p>
        </p:txBody>
      </p:sp>
      <p:sp>
        <p:nvSpPr>
          <p:cNvPr id="65" name="Freccia angolare in su 64"/>
          <p:cNvSpPr/>
          <p:nvPr/>
        </p:nvSpPr>
        <p:spPr bwMode="auto">
          <a:xfrm rot="10800000" flipV="1">
            <a:off x="2571966" y="3270646"/>
            <a:ext cx="807554" cy="2364639"/>
          </a:xfrm>
          <a:prstGeom prst="bentUpArrow">
            <a:avLst>
              <a:gd name="adj1" fmla="val 29484"/>
              <a:gd name="adj2" fmla="val 25000"/>
              <a:gd name="adj3" fmla="val 25000"/>
            </a:avLst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2">
                <a:lumMod val="20000"/>
                <a:lumOff val="80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Rettangolo con angoli arrotondati 29">
            <a:extLst>
              <a:ext uri="{FF2B5EF4-FFF2-40B4-BE49-F238E27FC236}">
                <a16:creationId xmlns:a16="http://schemas.microsoft.com/office/drawing/2014/main" id="{AF2967F6-735A-49A2-85F2-B4320083F393}"/>
              </a:ext>
            </a:extLst>
          </p:cNvPr>
          <p:cNvSpPr/>
          <p:nvPr/>
        </p:nvSpPr>
        <p:spPr>
          <a:xfrm>
            <a:off x="4689767" y="1036731"/>
            <a:ext cx="435217" cy="219459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latin typeface="Century Gothic" panose="020B0502020202020204" pitchFamily="34" charset="0"/>
            </a:endParaRP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F589EBCC-5B46-4578-B2A4-074D2D375E7F}"/>
              </a:ext>
            </a:extLst>
          </p:cNvPr>
          <p:cNvSpPr txBox="1"/>
          <p:nvPr/>
        </p:nvSpPr>
        <p:spPr>
          <a:xfrm rot="16200000">
            <a:off x="3828318" y="2049184"/>
            <a:ext cx="2112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latin typeface="Century Gothic" panose="020B0502020202020204" pitchFamily="34" charset="0"/>
              </a:rPr>
              <a:t>LV2 - APPROVATO</a:t>
            </a:r>
            <a:endParaRPr lang="it-IT" sz="1400" b="1" dirty="0">
              <a:latin typeface="Century Gothic" panose="020B0502020202020204" pitchFamily="34" charset="0"/>
            </a:endParaRPr>
          </a:p>
        </p:txBody>
      </p:sp>
      <p:sp>
        <p:nvSpPr>
          <p:cNvPr id="68" name="Ovale 67"/>
          <p:cNvSpPr/>
          <p:nvPr/>
        </p:nvSpPr>
        <p:spPr bwMode="auto">
          <a:xfrm>
            <a:off x="4711083" y="3297584"/>
            <a:ext cx="356344" cy="348394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4</a:t>
            </a:r>
            <a:endParaRPr lang="it-IT" sz="20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Freccia a destra 75"/>
          <p:cNvSpPr/>
          <p:nvPr/>
        </p:nvSpPr>
        <p:spPr bwMode="auto">
          <a:xfrm>
            <a:off x="5178363" y="1963599"/>
            <a:ext cx="659186" cy="478945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2">
                <a:lumMod val="20000"/>
                <a:lumOff val="80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F589EBCC-5B46-4578-B2A4-074D2D375E7F}"/>
              </a:ext>
            </a:extLst>
          </p:cNvPr>
          <p:cNvSpPr txBox="1"/>
          <p:nvPr/>
        </p:nvSpPr>
        <p:spPr>
          <a:xfrm>
            <a:off x="7313727" y="2526688"/>
            <a:ext cx="1020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>
                <a:latin typeface="Century Gothic" panose="020B0502020202020204" pitchFamily="34" charset="0"/>
              </a:rPr>
              <a:t>Revisione: </a:t>
            </a:r>
            <a:r>
              <a:rPr lang="it-IT" sz="800" dirty="0" smtClean="0">
                <a:latin typeface="Century Gothic" panose="020B0502020202020204" pitchFamily="34" charset="0"/>
              </a:rPr>
              <a:t>XX</a:t>
            </a:r>
            <a:endParaRPr lang="it-IT" sz="800" b="1" dirty="0">
              <a:latin typeface="Century Gothic" panose="020B0502020202020204" pitchFamily="34" charset="0"/>
            </a:endParaRP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F589EBCC-5B46-4578-B2A4-074D2D375E7F}"/>
              </a:ext>
            </a:extLst>
          </p:cNvPr>
          <p:cNvSpPr txBox="1"/>
          <p:nvPr/>
        </p:nvSpPr>
        <p:spPr>
          <a:xfrm>
            <a:off x="5936238" y="2526688"/>
            <a:ext cx="11203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 smtClean="0">
                <a:latin typeface="Century Gothic" panose="020B0502020202020204" pitchFamily="34" charset="0"/>
              </a:rPr>
              <a:t>Lavorazione: L0</a:t>
            </a:r>
            <a:endParaRPr lang="it-IT" sz="800" b="1" dirty="0">
              <a:latin typeface="Century Gothic" panose="020B0502020202020204" pitchFamily="34" charset="0"/>
            </a:endParaRPr>
          </a:p>
        </p:txBody>
      </p:sp>
      <p:sp>
        <p:nvSpPr>
          <p:cNvPr id="81" name="Freccia a destra 80"/>
          <p:cNvSpPr/>
          <p:nvPr/>
        </p:nvSpPr>
        <p:spPr bwMode="auto">
          <a:xfrm rot="5400000">
            <a:off x="6903921" y="3810360"/>
            <a:ext cx="517937" cy="47531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2">
                <a:lumMod val="20000"/>
                <a:lumOff val="80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82" name="Rettangolo con angoli arrotondati 29">
            <a:extLst>
              <a:ext uri="{FF2B5EF4-FFF2-40B4-BE49-F238E27FC236}">
                <a16:creationId xmlns:a16="http://schemas.microsoft.com/office/drawing/2014/main" id="{AF2967F6-735A-49A2-85F2-B4320083F393}"/>
              </a:ext>
            </a:extLst>
          </p:cNvPr>
          <p:cNvSpPr/>
          <p:nvPr/>
        </p:nvSpPr>
        <p:spPr>
          <a:xfrm>
            <a:off x="5952404" y="4327749"/>
            <a:ext cx="2348655" cy="2220856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800" dirty="0">
              <a:latin typeface="Century Gothic" panose="020B0502020202020204" pitchFamily="34" charset="0"/>
            </a:endParaRPr>
          </a:p>
        </p:txBody>
      </p:sp>
      <p:sp>
        <p:nvSpPr>
          <p:cNvPr id="83" name="Rettangolo con angoli arrotondati 29">
            <a:extLst>
              <a:ext uri="{FF2B5EF4-FFF2-40B4-BE49-F238E27FC236}">
                <a16:creationId xmlns:a16="http://schemas.microsoft.com/office/drawing/2014/main" id="{AF2967F6-735A-49A2-85F2-B4320083F393}"/>
              </a:ext>
            </a:extLst>
          </p:cNvPr>
          <p:cNvSpPr/>
          <p:nvPr/>
        </p:nvSpPr>
        <p:spPr>
          <a:xfrm>
            <a:off x="5952404" y="4689862"/>
            <a:ext cx="2348655" cy="16402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8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E562B604-6740-4945-964F-769E964323C3}"/>
              </a:ext>
            </a:extLst>
          </p:cNvPr>
          <p:cNvSpPr txBox="1"/>
          <p:nvPr/>
        </p:nvSpPr>
        <p:spPr>
          <a:xfrm>
            <a:off x="6173522" y="4800093"/>
            <a:ext cx="1899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CONDIVISIONE</a:t>
            </a:r>
            <a:endParaRPr lang="it-IT" sz="12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5" name="Connettore diritto 31">
            <a:extLst>
              <a:ext uri="{FF2B5EF4-FFF2-40B4-BE49-F238E27FC236}">
                <a16:creationId xmlns:a16="http://schemas.microsoft.com/office/drawing/2014/main" id="{5DE28A0D-1C7C-4C68-A93A-5CA5DDAC752A}"/>
              </a:ext>
            </a:extLst>
          </p:cNvPr>
          <p:cNvCxnSpPr/>
          <p:nvPr/>
        </p:nvCxnSpPr>
        <p:spPr>
          <a:xfrm flipV="1">
            <a:off x="5952403" y="5182584"/>
            <a:ext cx="2348656" cy="680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F589EBCC-5B46-4578-B2A4-074D2D375E7F}"/>
              </a:ext>
            </a:extLst>
          </p:cNvPr>
          <p:cNvSpPr txBox="1"/>
          <p:nvPr/>
        </p:nvSpPr>
        <p:spPr>
          <a:xfrm>
            <a:off x="6036810" y="5289388"/>
            <a:ext cx="219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latin typeface="Century Gothic" panose="020B0502020202020204" pitchFamily="34" charset="0"/>
              </a:rPr>
              <a:t>Modelli di disciplina completati e verificati </a:t>
            </a:r>
            <a:endParaRPr lang="it-IT" sz="900" b="1" dirty="0">
              <a:latin typeface="Century Gothic" panose="020B0502020202020204" pitchFamily="34" charset="0"/>
            </a:endParaRPr>
          </a:p>
        </p:txBody>
      </p: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E562B604-6740-4945-964F-769E964323C3}"/>
              </a:ext>
            </a:extLst>
          </p:cNvPr>
          <p:cNvSpPr txBox="1"/>
          <p:nvPr/>
        </p:nvSpPr>
        <p:spPr>
          <a:xfrm>
            <a:off x="6208688" y="4369148"/>
            <a:ext cx="18640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rgbClr val="FF3399"/>
                </a:solidFill>
                <a:latin typeface="Century Gothic" panose="020B0502020202020204" pitchFamily="34" charset="0"/>
              </a:rPr>
              <a:t>STAZ. APPALTANTE</a:t>
            </a:r>
            <a:endParaRPr lang="it-IT" sz="1200" b="1" dirty="0">
              <a:solidFill>
                <a:srgbClr val="FF3399"/>
              </a:solidFill>
              <a:latin typeface="Century Gothic" panose="020B0502020202020204" pitchFamily="34" charset="0"/>
            </a:endParaRPr>
          </a:p>
        </p:txBody>
      </p:sp>
      <p:sp>
        <p:nvSpPr>
          <p:cNvPr id="88" name="CasellaDiTesto 87">
            <a:extLst>
              <a:ext uri="{FF2B5EF4-FFF2-40B4-BE49-F238E27FC236}">
                <a16:creationId xmlns:a16="http://schemas.microsoft.com/office/drawing/2014/main" id="{E562B604-6740-4945-964F-769E964323C3}"/>
              </a:ext>
            </a:extLst>
          </p:cNvPr>
          <p:cNvSpPr txBox="1"/>
          <p:nvPr/>
        </p:nvSpPr>
        <p:spPr>
          <a:xfrm>
            <a:off x="6000970" y="6321047"/>
            <a:ext cx="224388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dirty="0" smtClean="0">
                <a:solidFill>
                  <a:srgbClr val="FF3399"/>
                </a:solidFill>
                <a:latin typeface="Century Gothic" panose="020B0502020202020204" pitchFamily="34" charset="0"/>
              </a:rPr>
              <a:t>Visualizzazione e azione</a:t>
            </a:r>
            <a:endParaRPr lang="it-IT" sz="1000" b="1" dirty="0">
              <a:solidFill>
                <a:srgbClr val="FF3399"/>
              </a:solidFill>
              <a:latin typeface="Century Gothic" panose="020B0502020202020204" pitchFamily="34" charset="0"/>
            </a:endParaRPr>
          </a:p>
        </p:txBody>
      </p:sp>
      <p:sp>
        <p:nvSpPr>
          <p:cNvPr id="89" name="CasellaDiTesto 88">
            <a:extLst>
              <a:ext uri="{FF2B5EF4-FFF2-40B4-BE49-F238E27FC236}">
                <a16:creationId xmlns:a16="http://schemas.microsoft.com/office/drawing/2014/main" id="{F589EBCC-5B46-4578-B2A4-074D2D375E7F}"/>
              </a:ext>
            </a:extLst>
          </p:cNvPr>
          <p:cNvSpPr txBox="1"/>
          <p:nvPr/>
        </p:nvSpPr>
        <p:spPr>
          <a:xfrm>
            <a:off x="6098620" y="6050216"/>
            <a:ext cx="25747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900" dirty="0" smtClean="0">
                <a:latin typeface="Century Gothic" panose="020B0502020202020204" pitchFamily="34" charset="0"/>
              </a:rPr>
              <a:t>Stato di approvazione: A1, A2, A3</a:t>
            </a:r>
            <a:endParaRPr lang="it-IT" sz="900" b="1" dirty="0">
              <a:latin typeface="Century Gothic" panose="020B0502020202020204" pitchFamily="34" charset="0"/>
            </a:endParaRPr>
          </a:p>
        </p:txBody>
      </p: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F589EBCC-5B46-4578-B2A4-074D2D375E7F}"/>
              </a:ext>
            </a:extLst>
          </p:cNvPr>
          <p:cNvSpPr txBox="1"/>
          <p:nvPr/>
        </p:nvSpPr>
        <p:spPr>
          <a:xfrm>
            <a:off x="7326259" y="5816109"/>
            <a:ext cx="1020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>
                <a:latin typeface="Century Gothic" panose="020B0502020202020204" pitchFamily="34" charset="0"/>
              </a:rPr>
              <a:t>Revisione: </a:t>
            </a:r>
            <a:r>
              <a:rPr lang="it-IT" sz="800" dirty="0" smtClean="0">
                <a:latin typeface="Century Gothic" panose="020B0502020202020204" pitchFamily="34" charset="0"/>
              </a:rPr>
              <a:t>XX</a:t>
            </a:r>
            <a:endParaRPr lang="it-IT" sz="800" b="1" dirty="0">
              <a:latin typeface="Century Gothic" panose="020B0502020202020204" pitchFamily="34" charset="0"/>
            </a:endParaRPr>
          </a:p>
        </p:txBody>
      </p:sp>
      <p:sp>
        <p:nvSpPr>
          <p:cNvPr id="91" name="CasellaDiTesto 90">
            <a:extLst>
              <a:ext uri="{FF2B5EF4-FFF2-40B4-BE49-F238E27FC236}">
                <a16:creationId xmlns:a16="http://schemas.microsoft.com/office/drawing/2014/main" id="{F589EBCC-5B46-4578-B2A4-074D2D375E7F}"/>
              </a:ext>
            </a:extLst>
          </p:cNvPr>
          <p:cNvSpPr txBox="1"/>
          <p:nvPr/>
        </p:nvSpPr>
        <p:spPr>
          <a:xfrm>
            <a:off x="5948770" y="5816109"/>
            <a:ext cx="11203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 smtClean="0">
                <a:latin typeface="Century Gothic" panose="020B0502020202020204" pitchFamily="34" charset="0"/>
              </a:rPr>
              <a:t>Lavorazione: L3</a:t>
            </a:r>
            <a:endParaRPr lang="it-IT" sz="800" b="1" dirty="0">
              <a:latin typeface="Century Gothic" panose="020B0502020202020204" pitchFamily="34" charset="0"/>
            </a:endParaRPr>
          </a:p>
        </p:txBody>
      </p:sp>
      <p:sp>
        <p:nvSpPr>
          <p:cNvPr id="94" name="Rettangolo con angoli arrotondati 29">
            <a:extLst>
              <a:ext uri="{FF2B5EF4-FFF2-40B4-BE49-F238E27FC236}">
                <a16:creationId xmlns:a16="http://schemas.microsoft.com/office/drawing/2014/main" id="{AF2967F6-735A-49A2-85F2-B4320083F393}"/>
              </a:ext>
            </a:extLst>
          </p:cNvPr>
          <p:cNvSpPr/>
          <p:nvPr/>
        </p:nvSpPr>
        <p:spPr>
          <a:xfrm>
            <a:off x="8424236" y="4336011"/>
            <a:ext cx="435217" cy="183376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latin typeface="Century Gothic" panose="020B0502020202020204" pitchFamily="34" charset="0"/>
            </a:endParaRPr>
          </a:p>
        </p:txBody>
      </p:sp>
      <p:sp>
        <p:nvSpPr>
          <p:cNvPr id="95" name="CasellaDiTesto 94">
            <a:extLst>
              <a:ext uri="{FF2B5EF4-FFF2-40B4-BE49-F238E27FC236}">
                <a16:creationId xmlns:a16="http://schemas.microsoft.com/office/drawing/2014/main" id="{F589EBCC-5B46-4578-B2A4-074D2D375E7F}"/>
              </a:ext>
            </a:extLst>
          </p:cNvPr>
          <p:cNvSpPr txBox="1"/>
          <p:nvPr/>
        </p:nvSpPr>
        <p:spPr>
          <a:xfrm rot="16200000">
            <a:off x="7746484" y="5154908"/>
            <a:ext cx="1744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dirty="0" smtClean="0">
                <a:latin typeface="Century Gothic" panose="020B0502020202020204" pitchFamily="34" charset="0"/>
              </a:rPr>
              <a:t>LV3 - VERIFICATO</a:t>
            </a:r>
            <a:endParaRPr lang="it-IT" sz="1400" b="1" dirty="0">
              <a:latin typeface="Century Gothic" panose="020B0502020202020204" pitchFamily="34" charset="0"/>
            </a:endParaRPr>
          </a:p>
        </p:txBody>
      </p:sp>
      <p:sp>
        <p:nvSpPr>
          <p:cNvPr id="96" name="Ovale 95"/>
          <p:cNvSpPr/>
          <p:nvPr/>
        </p:nvSpPr>
        <p:spPr bwMode="auto">
          <a:xfrm>
            <a:off x="8445552" y="6219612"/>
            <a:ext cx="356344" cy="348394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3</a:t>
            </a:r>
            <a:endParaRPr lang="it-IT" sz="20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3" name="Rettangolo con angoli arrotondati 29">
            <a:extLst>
              <a:ext uri="{FF2B5EF4-FFF2-40B4-BE49-F238E27FC236}">
                <a16:creationId xmlns:a16="http://schemas.microsoft.com/office/drawing/2014/main" id="{AF2967F6-735A-49A2-85F2-B4320083F393}"/>
              </a:ext>
            </a:extLst>
          </p:cNvPr>
          <p:cNvSpPr/>
          <p:nvPr/>
        </p:nvSpPr>
        <p:spPr>
          <a:xfrm>
            <a:off x="9076052" y="1036731"/>
            <a:ext cx="435217" cy="219459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latin typeface="Century Gothic" panose="020B0502020202020204" pitchFamily="34" charset="0"/>
            </a:endParaRP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F589EBCC-5B46-4578-B2A4-074D2D375E7F}"/>
              </a:ext>
            </a:extLst>
          </p:cNvPr>
          <p:cNvSpPr txBox="1"/>
          <p:nvPr/>
        </p:nvSpPr>
        <p:spPr>
          <a:xfrm rot="16200000">
            <a:off x="8214603" y="2049184"/>
            <a:ext cx="2112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latin typeface="Century Gothic" panose="020B0502020202020204" pitchFamily="34" charset="0"/>
              </a:rPr>
              <a:t>LV1 - APPROVATO</a:t>
            </a:r>
            <a:endParaRPr lang="it-IT" sz="1400" b="1" dirty="0">
              <a:latin typeface="Century Gothic" panose="020B0502020202020204" pitchFamily="34" charset="0"/>
            </a:endParaRPr>
          </a:p>
        </p:txBody>
      </p:sp>
      <p:sp>
        <p:nvSpPr>
          <p:cNvPr id="75" name="Ovale 74"/>
          <p:cNvSpPr/>
          <p:nvPr/>
        </p:nvSpPr>
        <p:spPr bwMode="auto">
          <a:xfrm>
            <a:off x="9097368" y="3297584"/>
            <a:ext cx="356344" cy="348394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1</a:t>
            </a:r>
            <a:endParaRPr lang="it-IT" sz="20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7" name="Freccia a destra 76"/>
          <p:cNvSpPr/>
          <p:nvPr/>
        </p:nvSpPr>
        <p:spPr bwMode="auto">
          <a:xfrm rot="10800000">
            <a:off x="8330668" y="1968131"/>
            <a:ext cx="659186" cy="478945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2">
                <a:lumMod val="20000"/>
                <a:lumOff val="80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80" name="Rettangolo con angoli arrotondati 29">
            <a:extLst>
              <a:ext uri="{FF2B5EF4-FFF2-40B4-BE49-F238E27FC236}">
                <a16:creationId xmlns:a16="http://schemas.microsoft.com/office/drawing/2014/main" id="{AF2967F6-735A-49A2-85F2-B4320083F393}"/>
              </a:ext>
            </a:extLst>
          </p:cNvPr>
          <p:cNvSpPr/>
          <p:nvPr/>
        </p:nvSpPr>
        <p:spPr>
          <a:xfrm>
            <a:off x="9862614" y="1315027"/>
            <a:ext cx="2136036" cy="1906216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latin typeface="Century Gothic" panose="020B0502020202020204" pitchFamily="34" charset="0"/>
            </a:endParaRPr>
          </a:p>
        </p:txBody>
      </p:sp>
      <p:sp>
        <p:nvSpPr>
          <p:cNvPr id="92" name="Rettangolo con angoli arrotondati 29">
            <a:extLst>
              <a:ext uri="{FF2B5EF4-FFF2-40B4-BE49-F238E27FC236}">
                <a16:creationId xmlns:a16="http://schemas.microsoft.com/office/drawing/2014/main" id="{AF2967F6-735A-49A2-85F2-B4320083F393}"/>
              </a:ext>
            </a:extLst>
          </p:cNvPr>
          <p:cNvSpPr/>
          <p:nvPr/>
        </p:nvSpPr>
        <p:spPr>
          <a:xfrm>
            <a:off x="9710214" y="1162627"/>
            <a:ext cx="2136036" cy="190621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latin typeface="Century Gothic" panose="020B0502020202020204" pitchFamily="34" charset="0"/>
            </a:endParaRPr>
          </a:p>
        </p:txBody>
      </p:sp>
      <p:sp>
        <p:nvSpPr>
          <p:cNvPr id="93" name="Rettangolo con angoli arrotondati 29">
            <a:extLst>
              <a:ext uri="{FF2B5EF4-FFF2-40B4-BE49-F238E27FC236}">
                <a16:creationId xmlns:a16="http://schemas.microsoft.com/office/drawing/2014/main" id="{AF2967F6-735A-49A2-85F2-B4320083F393}"/>
              </a:ext>
            </a:extLst>
          </p:cNvPr>
          <p:cNvSpPr/>
          <p:nvPr/>
        </p:nvSpPr>
        <p:spPr>
          <a:xfrm>
            <a:off x="9557814" y="1010227"/>
            <a:ext cx="2136036" cy="190621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latin typeface="Century Gothic" panose="020B0502020202020204" pitchFamily="34" charset="0"/>
            </a:endParaRPr>
          </a:p>
        </p:txBody>
      </p:sp>
      <p:sp>
        <p:nvSpPr>
          <p:cNvPr id="97" name="CasellaDiTesto 96">
            <a:extLst>
              <a:ext uri="{FF2B5EF4-FFF2-40B4-BE49-F238E27FC236}">
                <a16:creationId xmlns:a16="http://schemas.microsoft.com/office/drawing/2014/main" id="{E562B604-6740-4945-964F-769E964323C3}"/>
              </a:ext>
            </a:extLst>
          </p:cNvPr>
          <p:cNvSpPr txBox="1"/>
          <p:nvPr/>
        </p:nvSpPr>
        <p:spPr>
          <a:xfrm>
            <a:off x="9770921" y="1120458"/>
            <a:ext cx="1870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WORK IN PROGRESS</a:t>
            </a:r>
            <a:endParaRPr lang="it-IT" sz="1200" b="1" dirty="0">
              <a:solidFill>
                <a:schemeClr val="accent1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8" name="Connettore diritto 31">
            <a:extLst>
              <a:ext uri="{FF2B5EF4-FFF2-40B4-BE49-F238E27FC236}">
                <a16:creationId xmlns:a16="http://schemas.microsoft.com/office/drawing/2014/main" id="{5DE28A0D-1C7C-4C68-A93A-5CA5DDAC752A}"/>
              </a:ext>
            </a:extLst>
          </p:cNvPr>
          <p:cNvCxnSpPr/>
          <p:nvPr/>
        </p:nvCxnSpPr>
        <p:spPr>
          <a:xfrm>
            <a:off x="9557814" y="1509754"/>
            <a:ext cx="2136035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F589EBCC-5B46-4578-B2A4-074D2D375E7F}"/>
              </a:ext>
            </a:extLst>
          </p:cNvPr>
          <p:cNvSpPr txBox="1"/>
          <p:nvPr/>
        </p:nvSpPr>
        <p:spPr>
          <a:xfrm>
            <a:off x="10668558" y="2479345"/>
            <a:ext cx="1020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>
                <a:latin typeface="Century Gothic" panose="020B0502020202020204" pitchFamily="34" charset="0"/>
              </a:rPr>
              <a:t>Revisione: </a:t>
            </a:r>
            <a:r>
              <a:rPr lang="it-IT" sz="800" dirty="0" smtClean="0">
                <a:latin typeface="Century Gothic" panose="020B0502020202020204" pitchFamily="34" charset="0"/>
              </a:rPr>
              <a:t>XX</a:t>
            </a:r>
            <a:endParaRPr lang="it-IT" sz="800" b="1" dirty="0">
              <a:latin typeface="Century Gothic" panose="020B0502020202020204" pitchFamily="34" charset="0"/>
            </a:endParaRPr>
          </a:p>
        </p:txBody>
      </p: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F589EBCC-5B46-4578-B2A4-074D2D375E7F}"/>
              </a:ext>
            </a:extLst>
          </p:cNvPr>
          <p:cNvSpPr txBox="1"/>
          <p:nvPr/>
        </p:nvSpPr>
        <p:spPr>
          <a:xfrm>
            <a:off x="9594705" y="2470203"/>
            <a:ext cx="11203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 smtClean="0">
                <a:latin typeface="Century Gothic" panose="020B0502020202020204" pitchFamily="34" charset="0"/>
              </a:rPr>
              <a:t>Lavorazione: L0</a:t>
            </a:r>
            <a:endParaRPr lang="it-IT" sz="800" b="1" dirty="0">
              <a:latin typeface="Century Gothic" panose="020B0502020202020204" pitchFamily="34" charset="0"/>
            </a:endParaRPr>
          </a:p>
        </p:txBody>
      </p: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F589EBCC-5B46-4578-B2A4-074D2D375E7F}"/>
              </a:ext>
            </a:extLst>
          </p:cNvPr>
          <p:cNvSpPr txBox="1"/>
          <p:nvPr/>
        </p:nvSpPr>
        <p:spPr>
          <a:xfrm>
            <a:off x="9633711" y="1606179"/>
            <a:ext cx="2007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latin typeface="Century Gothic" panose="020B0502020202020204" pitchFamily="34" charset="0"/>
              </a:rPr>
              <a:t>Modelli di disciplina in fase di lavorazione</a:t>
            </a:r>
            <a:endParaRPr lang="it-IT" sz="900" b="1" dirty="0">
              <a:latin typeface="Century Gothic" panose="020B0502020202020204" pitchFamily="34" charset="0"/>
            </a:endParaRPr>
          </a:p>
        </p:txBody>
      </p:sp>
      <p:sp>
        <p:nvSpPr>
          <p:cNvPr id="102" name="Freccia a destra 101"/>
          <p:cNvSpPr/>
          <p:nvPr/>
        </p:nvSpPr>
        <p:spPr bwMode="auto">
          <a:xfrm rot="10800000">
            <a:off x="5122737" y="5245982"/>
            <a:ext cx="659186" cy="478945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2">
                <a:lumMod val="20000"/>
                <a:lumOff val="80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3" name="Freccia a destra 102"/>
          <p:cNvSpPr/>
          <p:nvPr/>
        </p:nvSpPr>
        <p:spPr bwMode="auto">
          <a:xfrm>
            <a:off x="8909206" y="5231027"/>
            <a:ext cx="659186" cy="478945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2">
                <a:lumMod val="20000"/>
                <a:lumOff val="80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4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2947048" y="229783"/>
            <a:ext cx="7983584" cy="420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z="3200" dirty="0" smtClean="0"/>
              <a:t>COMMON DATA ENVIRONMENT (CDE)</a:t>
            </a:r>
            <a:endParaRPr lang="it-IT" sz="3200" dirty="0"/>
          </a:p>
        </p:txBody>
      </p:sp>
      <p:pic>
        <p:nvPicPr>
          <p:cNvPr id="33" name="Immagine 32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24" y="141668"/>
            <a:ext cx="650569" cy="65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9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2240924" y="6356350"/>
            <a:ext cx="11292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 smtClean="0"/>
              <a:t>22-Mar-2019</a:t>
            </a:r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9222377" y="6356349"/>
            <a:ext cx="1763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r"/>
            <a:r>
              <a:rPr lang="it-IT" dirty="0" smtClean="0"/>
              <a:t>Ing. Matteo Libera</a:t>
            </a:r>
            <a:endParaRPr lang="it-IT" dirty="0"/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4044091" y="2962637"/>
            <a:ext cx="5425029" cy="561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z="3200" b="1" dirty="0" smtClean="0"/>
              <a:t>GRAZIE PER L’ATTENZIONE.</a:t>
            </a:r>
            <a:endParaRPr lang="it-IT" sz="3200" b="1" dirty="0"/>
          </a:p>
        </p:txBody>
      </p:sp>
      <p:sp>
        <p:nvSpPr>
          <p:cNvPr id="14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5794530" y="4760686"/>
            <a:ext cx="5191148" cy="1191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r">
              <a:lnSpc>
                <a:spcPct val="200000"/>
              </a:lnSpc>
            </a:pPr>
            <a:r>
              <a:rPr lang="it-IT" sz="2400" b="1" dirty="0" smtClean="0">
                <a:solidFill>
                  <a:srgbClr val="C00000"/>
                </a:solidFill>
              </a:rPr>
              <a:t>Ing. Matteo Libera</a:t>
            </a:r>
          </a:p>
          <a:p>
            <a:pPr algn="r">
              <a:lnSpc>
                <a:spcPct val="200000"/>
              </a:lnSpc>
            </a:pPr>
            <a:r>
              <a:rPr lang="it-IT" sz="2400" b="1" dirty="0">
                <a:solidFill>
                  <a:schemeClr val="accent3">
                    <a:lumMod val="75000"/>
                  </a:schemeClr>
                </a:solidFill>
              </a:rPr>
              <a:t>m</a:t>
            </a:r>
            <a:r>
              <a:rPr lang="it-IT" sz="2400" b="1" dirty="0" smtClean="0">
                <a:solidFill>
                  <a:schemeClr val="accent3">
                    <a:lumMod val="75000"/>
                  </a:schemeClr>
                </a:solidFill>
              </a:rPr>
              <a:t>atteo.ibera.job@gmail.com</a:t>
            </a:r>
          </a:p>
        </p:txBody>
      </p:sp>
    </p:spTree>
    <p:extLst>
      <p:ext uri="{BB962C8B-B14F-4D97-AF65-F5344CB8AC3E}">
        <p14:creationId xmlns:p14="http://schemas.microsoft.com/office/powerpoint/2010/main" val="236701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10985678" y="141668"/>
            <a:ext cx="1012065" cy="550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z="3200" dirty="0" smtClean="0"/>
              <a:t>01</a:t>
            </a:r>
            <a:endParaRPr lang="it-IT" sz="3200" dirty="0"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2240924" y="6356350"/>
            <a:ext cx="11292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 smtClean="0"/>
              <a:t>22-Mar-2019</a:t>
            </a:r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9222377" y="6356349"/>
            <a:ext cx="1763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r"/>
            <a:r>
              <a:rPr lang="it-IT" dirty="0" smtClean="0"/>
              <a:t>Ing. Matteo Libera</a:t>
            </a:r>
            <a:endParaRPr lang="it-IT" dirty="0"/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3308765" y="860489"/>
            <a:ext cx="3088722" cy="561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z="3200" dirty="0" smtClean="0"/>
              <a:t>COS’É IL BIM?</a:t>
            </a:r>
            <a:endParaRPr lang="it-IT" sz="32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69" y="1711235"/>
            <a:ext cx="3260170" cy="215194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094" y="3814265"/>
            <a:ext cx="2968778" cy="232688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24" y="3731454"/>
            <a:ext cx="3260170" cy="240969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872" y="3625339"/>
            <a:ext cx="2515806" cy="2515806"/>
          </a:xfrm>
          <a:prstGeom prst="rect">
            <a:avLst/>
          </a:prstGeom>
        </p:spPr>
      </p:pic>
      <p:sp>
        <p:nvSpPr>
          <p:cNvPr id="12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5501094" y="1582550"/>
            <a:ext cx="5484584" cy="19433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dirty="0" smtClean="0"/>
              <a:t>Software?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dirty="0" smtClean="0"/>
              <a:t>Formato?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dirty="0" smtClean="0"/>
              <a:t>Protocollo?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dirty="0" smtClean="0"/>
              <a:t>Sistema di archiviazione dati?</a:t>
            </a:r>
            <a:endParaRPr lang="it-IT" sz="200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24" y="888272"/>
            <a:ext cx="1067841" cy="106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5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10985678" y="141668"/>
            <a:ext cx="1012065" cy="550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z="3200" dirty="0" smtClean="0"/>
              <a:t>02</a:t>
            </a:r>
            <a:endParaRPr lang="it-IT" sz="3200" dirty="0"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2240924" y="6356350"/>
            <a:ext cx="11292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 smtClean="0"/>
              <a:t>22-Mar-2019</a:t>
            </a:r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9222377" y="6356349"/>
            <a:ext cx="1763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r"/>
            <a:r>
              <a:rPr lang="it-IT" dirty="0" smtClean="0"/>
              <a:t>Ing. Matteo Libera</a:t>
            </a:r>
            <a:endParaRPr lang="it-IT" dirty="0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2076995" y="836023"/>
            <a:ext cx="8908683" cy="49900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z="2000" dirty="0" smtClean="0"/>
              <a:t>“</a:t>
            </a:r>
            <a:r>
              <a:rPr lang="it-IT" sz="2000" i="1" dirty="0" err="1"/>
              <a:t>Hey</a:t>
            </a:r>
            <a:r>
              <a:rPr lang="it-IT" sz="2000" i="1" dirty="0"/>
              <a:t> </a:t>
            </a:r>
            <a:r>
              <a:rPr lang="it-IT" sz="2000" i="1" dirty="0" err="1"/>
              <a:t>Chuck</a:t>
            </a:r>
            <a:r>
              <a:rPr lang="it-IT" sz="2000" i="1" dirty="0"/>
              <a:t>! </a:t>
            </a:r>
            <a:r>
              <a:rPr lang="it-IT" sz="2000" i="1" dirty="0" err="1"/>
              <a:t>What</a:t>
            </a:r>
            <a:r>
              <a:rPr lang="it-IT" sz="2000" i="1" dirty="0"/>
              <a:t> </a:t>
            </a:r>
            <a:r>
              <a:rPr lang="it-IT" sz="2000" i="1" dirty="0" err="1"/>
              <a:t>is</a:t>
            </a:r>
            <a:r>
              <a:rPr lang="it-IT" sz="2000" i="1" dirty="0"/>
              <a:t> BIM</a:t>
            </a:r>
            <a:r>
              <a:rPr lang="it-IT" sz="2000" i="1" dirty="0" smtClean="0"/>
              <a:t>?</a:t>
            </a:r>
            <a:r>
              <a:rPr lang="it-IT" sz="2000" dirty="0" smtClean="0"/>
              <a:t>”</a:t>
            </a:r>
          </a:p>
          <a:p>
            <a:endParaRPr lang="it-IT" sz="2000" dirty="0" smtClean="0"/>
          </a:p>
          <a:p>
            <a:pPr algn="just"/>
            <a:r>
              <a:rPr lang="it-IT" sz="2000" i="1" dirty="0" smtClean="0"/>
              <a:t>“Anni fa, non si sarebbero mai pensate automobili con basse emissioni di inquinanti. Eppure oggi esistono! Con un cambiamento che ha coinvolto tecnologie e processi si è arrivati a risultati fino a qualche anno fa inimmaginabili. Il BIM è un’industria giovane, ed è errato considerarlo al servizio della sola progettazione: è un metodo che si basa sull’”</a:t>
            </a:r>
            <a:r>
              <a:rPr lang="it-IT" sz="2000" i="1" dirty="0" err="1" smtClean="0"/>
              <a:t>exchange</a:t>
            </a:r>
            <a:r>
              <a:rPr lang="it-IT" sz="2000" i="1" dirty="0" smtClean="0"/>
              <a:t> data” e sulla condivisione della conoscenza</a:t>
            </a:r>
            <a:r>
              <a:rPr lang="it-IT" sz="1400" i="1" dirty="0" smtClean="0"/>
              <a:t>. </a:t>
            </a:r>
            <a:r>
              <a:rPr lang="it-IT" sz="1400" dirty="0" smtClean="0"/>
              <a:t>“</a:t>
            </a:r>
            <a:endParaRPr lang="it-IT" sz="1400" dirty="0"/>
          </a:p>
          <a:p>
            <a:pPr algn="r"/>
            <a:endParaRPr lang="it-IT" sz="2000" i="1" dirty="0" smtClean="0"/>
          </a:p>
          <a:p>
            <a:pPr algn="r"/>
            <a:r>
              <a:rPr lang="it-IT" sz="2000" i="1" dirty="0" smtClean="0"/>
              <a:t>Charles </a:t>
            </a:r>
            <a:r>
              <a:rPr lang="it-IT" sz="2000" i="1" dirty="0" err="1" smtClean="0"/>
              <a:t>Eastman</a:t>
            </a:r>
            <a:endParaRPr lang="it-IT" sz="2000" i="1" dirty="0" smtClean="0"/>
          </a:p>
          <a:p>
            <a:pPr algn="r"/>
            <a:r>
              <a:rPr lang="it-IT" sz="1600" i="1" dirty="0" smtClean="0"/>
              <a:t>Università di architettur</a:t>
            </a:r>
            <a:r>
              <a:rPr lang="it-IT" sz="1600" i="1" dirty="0" smtClean="0"/>
              <a:t>a e informatica</a:t>
            </a:r>
          </a:p>
          <a:p>
            <a:pPr algn="r"/>
            <a:r>
              <a:rPr lang="it-IT" sz="1600" i="1" dirty="0" smtClean="0"/>
              <a:t>Istituto di tecnologia, Georgia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201265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10985678" y="141668"/>
            <a:ext cx="1012065" cy="550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z="3200" dirty="0" smtClean="0"/>
              <a:t>03</a:t>
            </a:r>
            <a:endParaRPr lang="it-IT" sz="3200" dirty="0"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2240924" y="6356350"/>
            <a:ext cx="11292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 smtClean="0"/>
              <a:t>22-Mar-2019</a:t>
            </a:r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9222377" y="6356349"/>
            <a:ext cx="1763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r"/>
            <a:r>
              <a:rPr lang="it-IT" dirty="0" smtClean="0"/>
              <a:t>Ing. Matteo Libera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16" y="765516"/>
            <a:ext cx="7210512" cy="540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10985678" y="141668"/>
            <a:ext cx="1012065" cy="550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z="3200" dirty="0" smtClean="0"/>
              <a:t>04</a:t>
            </a:r>
            <a:endParaRPr lang="it-IT" sz="3200" dirty="0"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2240924" y="6356350"/>
            <a:ext cx="11292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 smtClean="0"/>
              <a:t>22-Mar-2019</a:t>
            </a:r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9222377" y="6356349"/>
            <a:ext cx="1763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r"/>
            <a:r>
              <a:rPr lang="it-IT" dirty="0" smtClean="0"/>
              <a:t>Ing. Matteo Libera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971" y="2748321"/>
            <a:ext cx="7376910" cy="3651570"/>
          </a:xfrm>
          <a:prstGeom prst="rect">
            <a:avLst/>
          </a:prstGeom>
        </p:spPr>
      </p:pic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val="3143595103"/>
              </p:ext>
            </p:extLst>
          </p:nvPr>
        </p:nvGraphicFramePr>
        <p:xfrm>
          <a:off x="1952115" y="692331"/>
          <a:ext cx="7270262" cy="4817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048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10985678" y="141668"/>
            <a:ext cx="1012065" cy="550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z="3200" dirty="0" smtClean="0"/>
              <a:t>05</a:t>
            </a:r>
            <a:endParaRPr lang="it-IT" sz="3200" dirty="0"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2240924" y="6356350"/>
            <a:ext cx="11292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 smtClean="0"/>
              <a:t>22-Mar-2019</a:t>
            </a:r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9222377" y="6356349"/>
            <a:ext cx="1763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r"/>
            <a:r>
              <a:rPr lang="it-IT" dirty="0" smtClean="0"/>
              <a:t>Ing. Matteo Libera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2" b="13774"/>
          <a:stretch/>
        </p:blipFill>
        <p:spPr>
          <a:xfrm>
            <a:off x="3308764" y="2040501"/>
            <a:ext cx="7223106" cy="4244183"/>
          </a:xfrm>
          <a:prstGeom prst="rect">
            <a:avLst/>
          </a:prstGeom>
        </p:spPr>
      </p:pic>
      <p:sp>
        <p:nvSpPr>
          <p:cNvPr id="9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3370217" y="888792"/>
            <a:ext cx="4920835" cy="561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z="3200" dirty="0" smtClean="0"/>
              <a:t>I VANTAGGI DEL BIM</a:t>
            </a:r>
            <a:endParaRPr lang="it-IT" sz="32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24" y="888792"/>
            <a:ext cx="965430" cy="9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1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10985678" y="141668"/>
            <a:ext cx="1012065" cy="550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z="3200" dirty="0" smtClean="0"/>
              <a:t>06</a:t>
            </a:r>
            <a:endParaRPr lang="it-IT" sz="3200" dirty="0"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2240924" y="6356350"/>
            <a:ext cx="11292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 smtClean="0"/>
              <a:t>22-Mar-2019</a:t>
            </a:r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9222377" y="6356349"/>
            <a:ext cx="1763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r"/>
            <a:r>
              <a:rPr lang="it-IT" dirty="0" smtClean="0"/>
              <a:t>Ing. Matteo Libera</a:t>
            </a:r>
            <a:endParaRPr lang="it-IT" dirty="0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3370217" y="888792"/>
            <a:ext cx="4920835" cy="561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z="3200" dirty="0" smtClean="0"/>
              <a:t>ADOZIONE </a:t>
            </a:r>
            <a:r>
              <a:rPr lang="it-IT" sz="3200" dirty="0" smtClean="0"/>
              <a:t>DEL </a:t>
            </a:r>
            <a:r>
              <a:rPr lang="it-IT" sz="3200" dirty="0" smtClean="0"/>
              <a:t>BIM</a:t>
            </a:r>
            <a:endParaRPr lang="it-IT" sz="32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113" y="888792"/>
            <a:ext cx="933652" cy="741725"/>
          </a:xfrm>
          <a:prstGeom prst="rect">
            <a:avLst/>
          </a:prstGeom>
        </p:spPr>
      </p:pic>
      <p:sp>
        <p:nvSpPr>
          <p:cNvPr id="1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805570" y="1635434"/>
            <a:ext cx="8152677" cy="1668930"/>
          </a:xfrm>
        </p:spPr>
        <p:txBody>
          <a:bodyPr lIns="0" tIns="0" rIns="0" bIns="0" anchor="t">
            <a:normAutofit fontScale="90000"/>
          </a:bodyPr>
          <a:lstStyle/>
          <a:p>
            <a:pPr defTabSz="792163" eaLnBrk="1">
              <a:lnSpc>
                <a:spcPct val="100000"/>
              </a:lnSpc>
              <a:defRPr/>
            </a:pPr>
            <a:r>
              <a:rPr lang="it-IT" sz="2400" dirty="0" smtClean="0">
                <a:solidFill>
                  <a:srgbClr val="C00000"/>
                </a:solidFill>
                <a:latin typeface="Century Gothic" panose="020B0502020202020204" pitchFamily="34" charset="0"/>
                <a:sym typeface="GothamBold" charset="0"/>
              </a:rPr>
              <a:t>Ministero delle Infrastrutture e dei Trasporti</a:t>
            </a:r>
            <a:br>
              <a:rPr lang="it-IT" sz="2400" dirty="0" smtClean="0">
                <a:solidFill>
                  <a:srgbClr val="C00000"/>
                </a:solidFill>
                <a:latin typeface="Century Gothic" panose="020B0502020202020204" pitchFamily="34" charset="0"/>
                <a:sym typeface="GothamBold" charset="0"/>
              </a:rPr>
            </a:br>
            <a:r>
              <a:rPr lang="it-IT" sz="2400" b="1" dirty="0" smtClean="0">
                <a:solidFill>
                  <a:srgbClr val="C00000"/>
                </a:solidFill>
                <a:latin typeface="Century Gothic" panose="020B0502020202020204" pitchFamily="34" charset="0"/>
                <a:sym typeface="GothamBold" charset="0"/>
              </a:rPr>
              <a:t>DM 01/12/2017 n. 560</a:t>
            </a:r>
            <a:br>
              <a:rPr lang="it-IT" sz="2400" b="1" dirty="0" smtClean="0">
                <a:solidFill>
                  <a:srgbClr val="C00000"/>
                </a:solidFill>
                <a:latin typeface="Century Gothic" panose="020B0502020202020204" pitchFamily="34" charset="0"/>
                <a:sym typeface="GothamBold" charset="0"/>
              </a:rPr>
            </a:br>
            <a:r>
              <a:rPr lang="it-IT" sz="2400" i="1" dirty="0" smtClean="0">
                <a:solidFill>
                  <a:srgbClr val="C00000"/>
                </a:solidFill>
                <a:latin typeface="Century Gothic" panose="020B0502020202020204" pitchFamily="34" charset="0"/>
                <a:sym typeface="GothamBold" charset="0"/>
              </a:rPr>
              <a:t>Modalità e tempi di progressiva introduzione dei metodi e degli strumenti elettronici di modellazione per l’edilizia e le infrastrutture (Decreto BIM)</a:t>
            </a:r>
            <a:endParaRPr lang="it-IT" sz="2400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Grafico 11"/>
          <p:cNvGraphicFramePr/>
          <p:nvPr>
            <p:extLst>
              <p:ext uri="{D42A27DB-BD31-4B8C-83A1-F6EECF244321}">
                <p14:modId xmlns:p14="http://schemas.microsoft.com/office/powerpoint/2010/main" val="883385688"/>
              </p:ext>
            </p:extLst>
          </p:nvPr>
        </p:nvGraphicFramePr>
        <p:xfrm>
          <a:off x="3943928" y="3526568"/>
          <a:ext cx="5518595" cy="2607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"/>
          <p:cNvSpPr txBox="1">
            <a:spLocks noChangeArrowheads="1"/>
          </p:cNvSpPr>
          <p:nvPr/>
        </p:nvSpPr>
        <p:spPr>
          <a:xfrm rot="16200000">
            <a:off x="3153115" y="4651083"/>
            <a:ext cx="1409649" cy="358544"/>
          </a:xfrm>
          <a:prstGeom prst="rect">
            <a:avLst/>
          </a:prstGeom>
        </p:spPr>
        <p:txBody>
          <a:bodyPr vert="horz" lIns="0" tIns="0" rIns="0" bIns="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92163">
              <a:lnSpc>
                <a:spcPct val="100000"/>
              </a:lnSpc>
              <a:defRPr/>
            </a:pPr>
            <a:r>
              <a:rPr lang="it-IT" sz="1800" b="1" i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Mln di €</a:t>
            </a:r>
            <a:endParaRPr lang="it-IT" sz="1800" b="1" i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"/>
          <p:cNvSpPr txBox="1">
            <a:spLocks noChangeArrowheads="1"/>
          </p:cNvSpPr>
          <p:nvPr/>
        </p:nvSpPr>
        <p:spPr>
          <a:xfrm>
            <a:off x="6177083" y="6102657"/>
            <a:ext cx="1409649" cy="358544"/>
          </a:xfrm>
          <a:prstGeom prst="rect">
            <a:avLst/>
          </a:prstGeom>
        </p:spPr>
        <p:txBody>
          <a:bodyPr vert="horz" lIns="0" tIns="0" rIns="0" bIns="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92163">
              <a:lnSpc>
                <a:spcPct val="100000"/>
              </a:lnSpc>
              <a:defRPr/>
            </a:pPr>
            <a:r>
              <a:rPr lang="it-IT" sz="1800" b="1" i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Anni</a:t>
            </a:r>
            <a:endParaRPr lang="it-IT" sz="1800" b="1" i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"/>
          <p:cNvSpPr txBox="1">
            <a:spLocks noChangeArrowheads="1"/>
          </p:cNvSpPr>
          <p:nvPr/>
        </p:nvSpPr>
        <p:spPr>
          <a:xfrm>
            <a:off x="4599708" y="3774184"/>
            <a:ext cx="406401" cy="351346"/>
          </a:xfrm>
          <a:prstGeom prst="rect">
            <a:avLst/>
          </a:prstGeom>
        </p:spPr>
        <p:txBody>
          <a:bodyPr vert="horz" lIns="0" tIns="0" rIns="0" bIns="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92163">
              <a:lnSpc>
                <a:spcPct val="100000"/>
              </a:lnSpc>
              <a:defRPr/>
            </a:pPr>
            <a:r>
              <a:rPr lang="it-IT" sz="1400" b="1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100</a:t>
            </a:r>
            <a:endParaRPr lang="it-IT" sz="1400" b="1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 1"/>
          <p:cNvSpPr txBox="1">
            <a:spLocks noChangeArrowheads="1"/>
          </p:cNvSpPr>
          <p:nvPr/>
        </p:nvSpPr>
        <p:spPr>
          <a:xfrm>
            <a:off x="5424233" y="4654683"/>
            <a:ext cx="406401" cy="351346"/>
          </a:xfrm>
          <a:prstGeom prst="rect">
            <a:avLst/>
          </a:prstGeom>
        </p:spPr>
        <p:txBody>
          <a:bodyPr vert="horz" lIns="0" tIns="0" rIns="0" bIns="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92163">
              <a:lnSpc>
                <a:spcPct val="100000"/>
              </a:lnSpc>
              <a:defRPr/>
            </a:pPr>
            <a:r>
              <a:rPr lang="it-IT" sz="14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5</a:t>
            </a:r>
            <a:r>
              <a:rPr lang="it-IT" sz="1400" b="1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0</a:t>
            </a:r>
            <a:endParaRPr lang="it-IT" sz="1400" b="1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8002809" y="5533457"/>
            <a:ext cx="288243" cy="351346"/>
          </a:xfrm>
          <a:prstGeom prst="rect">
            <a:avLst/>
          </a:prstGeom>
        </p:spPr>
        <p:txBody>
          <a:bodyPr vert="horz" lIns="0" tIns="0" rIns="0" bIns="0" rtlCol="0" anchor="t">
            <a:normAutofit fontScale="97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792163">
              <a:lnSpc>
                <a:spcPct val="100000"/>
              </a:lnSpc>
              <a:defRPr/>
            </a:pPr>
            <a:r>
              <a:rPr lang="it-IT" sz="1400" b="1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1</a:t>
            </a:r>
            <a:endParaRPr lang="it-IT" sz="1400" b="1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8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10985678" y="141668"/>
            <a:ext cx="1012065" cy="550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z="3200" dirty="0" smtClean="0"/>
              <a:t>07</a:t>
            </a:r>
            <a:endParaRPr lang="it-IT" sz="3200" dirty="0"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2240924" y="6356350"/>
            <a:ext cx="11292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 smtClean="0"/>
              <a:t>22-Mar-2019</a:t>
            </a:r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9222377" y="6356349"/>
            <a:ext cx="1763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r"/>
            <a:r>
              <a:rPr lang="it-IT" dirty="0" smtClean="0"/>
              <a:t>Ing. Matteo Libera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A2A47E0-A990-4149-A697-EBD6479A69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0" r="16969"/>
          <a:stretch/>
        </p:blipFill>
        <p:spPr>
          <a:xfrm>
            <a:off x="3370217" y="692331"/>
            <a:ext cx="6724618" cy="506815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306AEFD-74EF-449D-8C17-8BC3F1AF292B}"/>
              </a:ext>
            </a:extLst>
          </p:cNvPr>
          <p:cNvSpPr txBox="1"/>
          <p:nvPr/>
        </p:nvSpPr>
        <p:spPr>
          <a:xfrm>
            <a:off x="2240924" y="5827585"/>
            <a:ext cx="3036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entury Gothic" panose="020B0502020202020204" pitchFamily="34" charset="0"/>
              </a:rPr>
              <a:t>S. AL </a:t>
            </a:r>
            <a:r>
              <a:rPr lang="it-IT" sz="1200" dirty="0" err="1">
                <a:latin typeface="Century Gothic" panose="020B0502020202020204" pitchFamily="34" charset="0"/>
              </a:rPr>
              <a:t>Jabri</a:t>
            </a:r>
            <a:r>
              <a:rPr lang="it-IT" sz="1200" dirty="0">
                <a:latin typeface="Century Gothic" panose="020B0502020202020204" pitchFamily="34" charset="0"/>
              </a:rPr>
              <a:t>, </a:t>
            </a:r>
            <a:r>
              <a:rPr lang="it-IT" sz="1200" b="1" dirty="0">
                <a:latin typeface="Century Gothic" panose="020B0502020202020204" pitchFamily="34" charset="0"/>
              </a:rPr>
              <a:t>«The way </a:t>
            </a:r>
            <a:r>
              <a:rPr lang="it-IT" sz="1200" b="1" dirty="0" smtClean="0">
                <a:latin typeface="Century Gothic" panose="020B0502020202020204" pitchFamily="34" charset="0"/>
              </a:rPr>
              <a:t>to </a:t>
            </a:r>
            <a:r>
              <a:rPr lang="it-IT" sz="1200" b="1" dirty="0">
                <a:latin typeface="Century Gothic" panose="020B0502020202020204" pitchFamily="34" charset="0"/>
              </a:rPr>
              <a:t>BIM </a:t>
            </a:r>
            <a:r>
              <a:rPr lang="it-IT" sz="1200" b="1" dirty="0" err="1">
                <a:latin typeface="Century Gothic" panose="020B0502020202020204" pitchFamily="34" charset="0"/>
              </a:rPr>
              <a:t>Roadmap</a:t>
            </a:r>
            <a:r>
              <a:rPr lang="it-IT" sz="1200" b="1" dirty="0">
                <a:latin typeface="Century Gothic" panose="020B0502020202020204" pitchFamily="34" charset="0"/>
              </a:rPr>
              <a:t>», </a:t>
            </a:r>
            <a:r>
              <a:rPr lang="it-IT" sz="1200" b="1" dirty="0" err="1">
                <a:latin typeface="Century Gothic" panose="020B0502020202020204" pitchFamily="34" charset="0"/>
              </a:rPr>
              <a:t>theBIMhub</a:t>
            </a:r>
            <a:r>
              <a:rPr lang="it-IT" sz="1200" b="1" dirty="0" smtClean="0">
                <a:latin typeface="Century Gothic" panose="020B0502020202020204" pitchFamily="34" charset="0"/>
              </a:rPr>
              <a:t>, </a:t>
            </a:r>
            <a:r>
              <a:rPr lang="it-IT" sz="1200" dirty="0" smtClean="0">
                <a:latin typeface="Century Gothic" panose="020B0502020202020204" pitchFamily="34" charset="0"/>
              </a:rPr>
              <a:t>Ottobre </a:t>
            </a:r>
            <a:r>
              <a:rPr lang="it-IT" sz="1200" b="1" dirty="0">
                <a:latin typeface="Century Gothic" panose="020B0502020202020204" pitchFamily="34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82006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10985678" y="141668"/>
            <a:ext cx="1012065" cy="550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z="3200" dirty="0" smtClean="0"/>
              <a:t>08</a:t>
            </a:r>
            <a:endParaRPr lang="it-IT" sz="3200" dirty="0"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2240924" y="6356350"/>
            <a:ext cx="11292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 smtClean="0"/>
              <a:t>22-Mar-2019</a:t>
            </a:r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9222377" y="6356349"/>
            <a:ext cx="1763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r"/>
            <a:r>
              <a:rPr lang="it-IT" dirty="0" smtClean="0"/>
              <a:t>Ing. Matteo Libera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4D983EB-4471-48CD-98FF-D0AF7F1F7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65" y="1556381"/>
            <a:ext cx="6231407" cy="466577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6E4220E-BCA3-4A94-8D19-CFE917E6CF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218" y="860489"/>
            <a:ext cx="764704" cy="764704"/>
          </a:xfrm>
          <a:prstGeom prst="rect">
            <a:avLst/>
          </a:prstGeom>
        </p:spPr>
      </p:pic>
      <p:sp>
        <p:nvSpPr>
          <p:cNvPr id="11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3308765" y="860489"/>
            <a:ext cx="3088722" cy="561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z="3200" dirty="0" smtClean="0"/>
              <a:t>LINEE GUIDA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43627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767</Words>
  <Application>Microsoft Office PowerPoint</Application>
  <PresentationFormat>Widescreen</PresentationFormat>
  <Paragraphs>212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GothamBold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Ministero delle Infrastrutture e dei Trasporti DM 01/12/2017 n. 560 Modalità e tempi di progressiva introduzione dei metodi e degli strumenti elettronici di modellazione per l’edilizia e le infrastrutture (Decreto BIM)</vt:lpstr>
      <vt:lpstr>Presentazione standard di PowerPoint</vt:lpstr>
      <vt:lpstr>Presentazione standard di PowerPoint</vt:lpstr>
      <vt:lpstr>UNI 11337: Gestione digitale dei processi informativi sulle costruzioni</vt:lpstr>
      <vt:lpstr>UNI 11337: Gestione digitale dei processi informativi sulle costruzioni</vt:lpstr>
      <vt:lpstr>UNI EN ISO 19650: Organizzazione e digitalizzazione delle informazioni relative all'edilizia e alle opere di ingegneria civile, incluso il Building Information Modeling (BIM) - Gestione informativa mediante il Building Information Modeling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Matteo Libera</dc:creator>
  <cp:lastModifiedBy>Matteo Libera</cp:lastModifiedBy>
  <cp:revision>65</cp:revision>
  <dcterms:created xsi:type="dcterms:W3CDTF">2019-03-17T09:16:03Z</dcterms:created>
  <dcterms:modified xsi:type="dcterms:W3CDTF">2019-03-22T16:35:34Z</dcterms:modified>
</cp:coreProperties>
</file>